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4" r:id="rId2"/>
    <p:sldMasterId id="2147483697" r:id="rId3"/>
    <p:sldMasterId id="2147483709" r:id="rId4"/>
    <p:sldMasterId id="2147483721" r:id="rId5"/>
    <p:sldMasterId id="2147483733" r:id="rId6"/>
    <p:sldMasterId id="2147483748" r:id="rId7"/>
  </p:sldMasterIdLst>
  <p:notesMasterIdLst>
    <p:notesMasterId r:id="rId77"/>
  </p:notesMasterIdLst>
  <p:sldIdLst>
    <p:sldId id="298" r:id="rId8"/>
    <p:sldId id="444" r:id="rId9"/>
    <p:sldId id="447" r:id="rId10"/>
    <p:sldId id="445" r:id="rId11"/>
    <p:sldId id="446" r:id="rId12"/>
    <p:sldId id="424" r:id="rId13"/>
    <p:sldId id="427" r:id="rId14"/>
    <p:sldId id="430" r:id="rId15"/>
    <p:sldId id="431" r:id="rId16"/>
    <p:sldId id="432" r:id="rId17"/>
    <p:sldId id="449" r:id="rId18"/>
    <p:sldId id="439" r:id="rId19"/>
    <p:sldId id="438" r:id="rId20"/>
    <p:sldId id="448" r:id="rId21"/>
    <p:sldId id="640" r:id="rId22"/>
    <p:sldId id="641" r:id="rId23"/>
    <p:sldId id="643" r:id="rId24"/>
    <p:sldId id="642" r:id="rId25"/>
    <p:sldId id="647" r:id="rId26"/>
    <p:sldId id="648" r:id="rId27"/>
    <p:sldId id="646" r:id="rId28"/>
    <p:sldId id="645" r:id="rId29"/>
    <p:sldId id="654" r:id="rId30"/>
    <p:sldId id="256" r:id="rId31"/>
    <p:sldId id="257" r:id="rId32"/>
    <p:sldId id="258" r:id="rId33"/>
    <p:sldId id="259" r:id="rId34"/>
    <p:sldId id="260" r:id="rId35"/>
    <p:sldId id="261" r:id="rId36"/>
    <p:sldId id="262" r:id="rId37"/>
    <p:sldId id="263" r:id="rId38"/>
    <p:sldId id="264" r:id="rId39"/>
    <p:sldId id="655" r:id="rId40"/>
    <p:sldId id="656" r:id="rId41"/>
    <p:sldId id="265" r:id="rId42"/>
    <p:sldId id="273" r:id="rId43"/>
    <p:sldId id="274" r:id="rId44"/>
    <p:sldId id="278" r:id="rId45"/>
    <p:sldId id="280" r:id="rId46"/>
    <p:sldId id="270" r:id="rId47"/>
    <p:sldId id="276" r:id="rId48"/>
    <p:sldId id="275" r:id="rId49"/>
    <p:sldId id="279" r:id="rId50"/>
    <p:sldId id="277" r:id="rId51"/>
    <p:sldId id="657" r:id="rId52"/>
    <p:sldId id="2879" r:id="rId53"/>
    <p:sldId id="2914" r:id="rId54"/>
    <p:sldId id="2935" r:id="rId55"/>
    <p:sldId id="2926" r:id="rId56"/>
    <p:sldId id="2927" r:id="rId57"/>
    <p:sldId id="2928" r:id="rId58"/>
    <p:sldId id="2930" r:id="rId59"/>
    <p:sldId id="2932" r:id="rId60"/>
    <p:sldId id="2931" r:id="rId61"/>
    <p:sldId id="2934" r:id="rId62"/>
    <p:sldId id="2929" r:id="rId63"/>
    <p:sldId id="2933" r:id="rId64"/>
    <p:sldId id="291" r:id="rId65"/>
    <p:sldId id="272" r:id="rId66"/>
    <p:sldId id="2936" r:id="rId67"/>
    <p:sldId id="292" r:id="rId68"/>
    <p:sldId id="293" r:id="rId69"/>
    <p:sldId id="294" r:id="rId70"/>
    <p:sldId id="296" r:id="rId71"/>
    <p:sldId id="295" r:id="rId72"/>
    <p:sldId id="271" r:id="rId73"/>
    <p:sldId id="297" r:id="rId74"/>
    <p:sldId id="281" r:id="rId75"/>
    <p:sldId id="45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B52407"/>
    <a:srgbClr val="DCA03E"/>
    <a:srgbClr val="8FAADC"/>
    <a:srgbClr val="94B1E6"/>
    <a:srgbClr val="A220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1361"/>
  </p:normalViewPr>
  <p:slideViewPr>
    <p:cSldViewPr snapToGrid="0" snapToObjects="1">
      <p:cViewPr varScale="1">
        <p:scale>
          <a:sx n="109" d="100"/>
          <a:sy n="109" d="100"/>
        </p:scale>
        <p:origin x="21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14:52:3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14:54:50.390"/>
    </inkml:context>
    <inkml:brush xml:id="br0">
      <inkml:brushProperty name="width" value="0.07938" units="cm"/>
      <inkml:brushProperty name="height" value="0.07938" units="cm"/>
      <inkml:brushProperty name="color" value="#E71224"/>
    </inkml:brush>
  </inkml:definitions>
  <inkml:trace contextRef="#ctx0" brushRef="#br0">4479 5708 24575,'-4'2'0,"0"-1"0,0 1 0,0 0 0,0 0 0,1 0 0,-1 1 0,1-1 0,-1 1 0,1 0 0,0 0 0,0 0 0,-5 8 0,-1-2 0,6-5 0,0 1 0,0-1 0,0 1 0,0-1 0,1 1 0,-1 0 0,1 0 0,1 1 0,-1-1 0,1 0 0,-1 0 0,1 1 0,1-1 0,-1 1 0,1 7 0,0-4 0,-1-1 0,0 1 0,-1 0 0,-5 16 0,5-20 0,-1-1 0,0 0 0,0 0 0,-1 0 0,1 0 0,-1 0 0,0-1 0,0 1 0,0-1 0,0 0 0,-9 4 0,-14 12 0,8-4 0,-1-1 0,-1-1 0,-29 13 0,11-5 0,17-7 0,0 1 0,-22 21 0,-9 5 0,29-22 0,-27 28 0,-9 7 0,55-49 0,0-1 0,1 1 0,-1 0 0,1 1 0,0-1 0,0 1 0,0 0 0,1 0 0,0 0 0,-3 9 0,-2 10 0,-7 37 0,10-40 0,0-1 0,-9 23 0,3-17 0,2 0 0,1 1 0,-10 54 0,16-68 0,-1 1 0,-1-1 0,0-1 0,-1 1 0,0 0 0,-1-1 0,-13 22 0,16-30 0,-1 1 0,0-1 0,0 0 0,-1 0 0,1 0 0,-1 0 0,0-1 0,0 0 0,0 0 0,-1 0 0,0-1 0,1 1 0,-1-1 0,0-1 0,0 1 0,-1-1 0,1 0 0,-12 1 0,-27-1 0,-45-4 0,-40 2 0,115 3 0,1 0 0,-1 0 0,1 2 0,-25 10 0,-5 2 0,25-10 0,-32 18 0,36-17 0,1-1 0,-1 0 0,-29 8 0,34-12 0,0 1 0,1 0 0,-1 0 0,1 1 0,-16 11 0,-13 7 0,3 1 0,31-21 0,0 1 0,0-1 0,0 0 0,0 0 0,-1-1 0,1 1 0,-1-1 0,0 0 0,0 0 0,-8 1 0,-6 0 0,14-3 0,0 1 0,1-1 0,-1 1 0,0 0 0,1 0 0,-1 0 0,1 1 0,0 0 0,-1 0 0,1 0 0,0 0 0,0 1 0,0-1 0,0 1 0,1 0 0,-6 6 0,-21 33 0,26-34 0,0-1 0,-1-1 0,0 1 0,0-1 0,0 0 0,-1 0 0,-10 8 0,-5 2 0,14-10 0,0-1 0,-1 1 0,0-1 0,0 0 0,0-1 0,0 0 0,-1 0 0,1 0 0,-1-2 0,0 1 0,0-1 0,-11 2 0,4-3 0,0 0 0,0 2 0,0 0 0,0 1 0,-26 10 0,32-11 0,0 0 0,0-1 0,0 0 0,-1 0 0,-11-1 0,11 0 0,0 0 0,0 0 0,1 1 0,-12 4 0,20-5 0,-1 1 0,0 0 0,1 0 0,-1 0 0,1 0 0,0 0 0,-1 1 0,1-1 0,0 1 0,0-1 0,1 1 0,-1 0 0,0-1 0,1 1 0,0 0 0,0 0 0,0 0 0,0 0 0,-1 4 0,1-3 0,-1 1 0,1-1 0,-1 1 0,0-1 0,0 0 0,-1 0 0,1 0 0,-1 0 0,-3 4 0,-8 4 0,9-8 0,0 1 0,0-1 0,0 1 0,1 0 0,-1 1 0,-4 8 0,6-14 0,2-8 0,-2-19 0,0 3 0,0 15 0,0 0 0,-1 0 0,0 1 0,0 0 0,-1-1 0,0 2 0,0-1 0,-1 0 0,-10-10 0,6 8 0,2-1 0,-1-1 0,-8-14 0,-5-25 0,19 40 0,-2 0 0,0 0 0,0 0 0,0 1 0,-2 0 0,-11-15 0,13 18 0,0 0 0,0 0 0,1 0 0,-6-14 0,7 16 0,1-1 0,-1 0 0,0 1 0,-1 0 0,1 0 0,-1 0 0,0 0 0,0 0 0,-1 1 0,-4-5 0,3 4 0,0-1 0,0 0 0,1 0 0,-1 0 0,1-1 0,1 0 0,0 0 0,0 0 0,0 0 0,1-1 0,0 0 0,0 1 0,-2-14 0,-18-38 0,15 38 0,0-1 0,1 1 0,-6-32 0,7 26 0,-14-39 0,16 57 0,0 0 0,0 1 0,-1-1 0,0 1 0,0 0 0,-1 0 0,0 1 0,-8-9 0,0 5 0,0 0 0,-1 0 0,-17-8 0,-16-11 0,19 9 0,4 4 0,-24-22 0,45 36 0,0 0 0,0 0 0,0 1 0,0-1 0,0 1 0,-1 0 0,1 1 0,-1-1 0,1 1 0,-1-1 0,0 2 0,1-1 0,-10 0 0,11 1 0,0 0 0,0 0 0,-1 0 0,1 1 0,0-1 0,0 1 0,-1 0 0,1 0 0,0 0 0,0 0 0,0 1 0,0-1 0,0 1 0,1 0 0,-1 0 0,0 0 0,1 0 0,-1 0 0,1 0 0,-3 4 0,-8 17 0,11-19 0,1 0 0,-1-1 0,0 1 0,0 0 0,0-1 0,-1 0 0,0 1 0,1-1 0,-1 0 0,0 0 0,0-1 0,0 1 0,-1-1 0,-5 4 0,9-6 0,-1 0 0,1 1 0,0-1 0,0 0 0,-1 0 0,1 0 0,0 0 0,-1 0 0,1 0 0,0 0 0,0 0 0,-1 0 0,1 0 0,0 0 0,-1-1 0,1 1 0,0 0 0,0 0 0,-1 0 0,1 0 0,0 0 0,0-1 0,-1 1 0,1 0 0,0 0 0,0 0 0,0 0 0,-1-1 0,1 1 0,0 0 0,0 0 0,0-1 0,0 1 0,0 0 0,-1 0 0,1-1 0,0 1 0,0 0 0,0-1 0,0 1 0,0 0 0,0 0 0,0-1 0,0 1 0,0 0 0,0-1 0,0 1 0,0 0 0,0-1 0,0 1 0,0 0 0,0 0 0,0-1 0,1 1 0,-1 0 0,0 0 0,0-1 0,0 1 0,0 0 0,1 0 0,-1-1 0,9-20 0,-8 19 0,5-12 0,-1-1 0,0 0 0,-1 0 0,0 0 0,-2-1 0,0 1 0,0-1 0,-2-30 0,2-14 0,0 54 0,-1 0 0,1 0 0,0 0 0,0 0 0,0 0 0,1 1 0,0-1 0,0 1 0,1-1 0,-1 1 0,1 0 0,0 1 0,5-5 0,-4 4 0,-1 0 0,1-1 0,-1 1 0,0-1 0,-1 1 0,1-1 0,-1 0 0,0-1 0,-1 1 0,0 0 0,3-12 0,-4 5 0,-1 0 0,0-1 0,-2 1 0,1 0 0,-1 0 0,-5-14 0,3 9 0,1 1 0,-2-33 0,4 34 0,-1-1 0,0 1 0,-1 0 0,-1-1 0,-9-25 0,-38-75 0,46 106 0,2 6 0,-1 0 0,1 0 0,-1 1 0,0-1 0,0 1 0,0 0 0,0 0 0,-1 0 0,0 1 0,0 0 0,0 0 0,0 0 0,0 0 0,-8-2 0,4 1 0,-1-1 0,1-1 0,-10-7 0,11 8 0,0 0 0,0 0 0,-1 1 0,0 0 0,1 0 0,-18-4 0,14 5 0,1-1 0,0 0 0,-19-10 0,-66-54 0,-12-1 0,100 65 0,-1 0 0,0 0 0,0 1 0,0 1 0,0 0 0,0 0 0,-1 1 0,-11-1 0,-38-7 0,52 7 0,0 0 0,0-1 0,1 1 0,-1-1 0,1-1 0,0 1 0,0-1 0,0 0 0,1-1 0,-1 1 0,-9-12 0,8 7 0,0-1 0,1 0 0,0 0 0,0-1 0,1 0 0,-5-15 0,-12-20 0,17 37 0,0-1 0,0 0 0,1-1 0,-3-11 0,5 15 0,0 0 0,-1 0 0,0 0 0,0 1 0,0-1 0,-1 1 0,1-1 0,-2 1 0,1 1 0,-1-1 0,0 0 0,0 1 0,0 0 0,-1 1 0,1-1 0,-9-4 0,11 7 0,0-1 0,0 1 0,0-1 0,0 0 0,0 1 0,1-1 0,0 0 0,-1-1 0,1 1 0,0 0 0,1-1 0,-1 1 0,-2-7 0,0-6 0,0 1 0,-3-19 0,-4-19 0,7 42 0,-1 0 0,-1 0 0,1 0 0,-2 1 0,1 0 0,-1 0 0,-1 0 0,-10-10 0,-10-7 0,-38-28 0,30 26 0,26 21 0,1 1 0,0 0 0,0-1 0,1 1 0,0-2 0,1 1 0,0-1 0,0 0 0,-6-12 0,-1-4 0,9 17 0,0-1 0,1 1 0,-1-1 0,2 0 0,-1 0 0,1 0 0,1 0 0,-4-18 0,7 25 0,-1 1 0,0-1 0,0 1 0,1 0 0,-1-1 0,1 1 0,-1 0 0,1-1 0,0 1 0,-1 0 0,1 0 0,0 0 0,0 0 0,0 0 0,0 0 0,0 0 0,0 0 0,0 0 0,0 0 0,0 0 0,1 0 0,-1 1 0,0-1 0,0 1 0,1-1 0,-1 1 0,0-1 0,1 1 0,-1 0 0,0-1 0,1 1 0,1 0 0,18-8 0,-21 8 0,1 0 0,-1 0 0,0 0 0,0 0 0,0 0 0,1 0 0,-1-1 0,0 1 0,0 0 0,0 0 0,0 0 0,0-1 0,1 1 0,-1 0 0,0 0 0,0 0 0,0-1 0,0 1 0,0 0 0,0 0 0,0-1 0,0 1 0,0 0 0,0 0 0,0-1 0,1 1 0,-2 0 0,1 0 0,0-1 0,0 1 0,0 0 0,0 0 0,0-1 0,0 1 0,0 0 0,0 0 0,0 0 0,0-1 0,0 1 0,-1 0 0,1 0 0,0 0 0,0-1 0,0 1 0,0 0 0,-1 0 0,1 0 0,0-1 0,0 1 0,0 0 0,0 1 0,0-1 0,0 0 0,1 0 0,-1 0 0,0 0 0,0 0 0,0 0 0,0 0 0,0 0 0,0 0 0,1-1 0,-1 1 0,0 0 0,0 0 0,0 0 0,0 0 0,0 0 0,0 0 0,0 0 0,1 0 0,-1 0 0,0 0 0,0 0 0,0 0 0,0 0 0,0 0 0,0-1 0,0 1 0,0 0 0,0 0 0,0 0 0,0 0 0,0 0 0,0 0 0,1 0 0,-1-1 0,0 1 0,0 0 0,0 0 0,0 0 0,0 0 0,0 0 0,0 0 0,0-1 0,0 1 0,0 0 0,0 0 0,-1 0 0,1 0 0,0 0 0,0 0 0,0 0 0,0-1 0,0 1 0,0 0 0,0 0 0,0 0 0,0 0 0,0 0 0,0 0 0,0 0 0,0 0 0,-1-1 0,1 1 0,0 0 0,0 0 0,0 0 0,26-3 0,-22 3 0,-1 0 0,0 0 0,1 0 0,-1-1 0,0 1 0,0-1 0,1 0 0,-1 0 0,0 0 0,0-1 0,0 1 0,0-1 0,0 0 0,0 1 0,-1-1 0,5-4 0,95-115 0,-96 114 0,-1 1 0,0-1 0,-1 0 0,1 0 0,-1 0 0,-1-1 0,1 1 0,-1-1 0,-1 0 0,1 0 0,0-9 0,5-12 0,-4 17 0,1 1 0,0 0 0,1 0 0,-1 0 0,2 1 0,0 0 0,0 0 0,1 0 0,0 1 0,0 0 0,1 1 0,0 0 0,1 0 0,11-6 0,-10 5 0,0 0 0,-1 0 0,0-1 0,-1-1 0,0 1 0,-1-2 0,0 1 0,13-24 0,-18 30 0,0 0 0,1 1 0,0-1 0,0 1 0,0 0 0,0 0 0,1 0 0,-1 1 0,1 0 0,0 0 0,0 0 0,0 0 0,0 1 0,1 0 0,10-3 0,7 0 0,1 0 0,37-1 0,-30 3 0,-13 2 0,7-1 0,0-1 0,0-1 0,-1-1 0,38-13 0,-45 10 0,0 0 0,0-2 0,0 1 0,20-18 0,-28 21 0,0 0 0,0 1 0,0 0 0,0 1 0,1 0 0,0 0 0,0 1 0,0 1 0,11-2 0,7 1 0,0 1 0,31 3 0,-58-1 0,4 0 0,0 0 0,0 0 0,0 0 0,-1 0 0,1-1 0,9-2 0,-12 2 0,0 0 0,-1 0 0,1 0 0,-1 0 0,0 0 0,1 0 0,-1 0 0,0-1 0,0 1 0,1-1 0,-1 1 0,0-1 0,0 1 0,-1-1 0,1 1 0,0-1 0,0 0 0,-1 1 0,1-1 0,-1 0 0,0 0 0,1 1 0,-1-3 0,2-18 0,0 0 0,-2 0 0,-3-28 0,1 0 0,2 46 0,0-1 0,-1 0 0,0 0 0,1 1 0,-1-1 0,-1 0 0,1 1 0,-1-1 0,0 1 0,0 0 0,0-1 0,0 1 0,-5-6 0,-16-28 0,16 26 0,0 1 0,0-1 0,-12-12 0,15 18 0,0-1 0,0 0 0,0 0 0,1 0 0,0-1 0,0 1 0,1-1 0,0 1 0,1-1 0,-1 0 0,1 0 0,0-13 0,-3-18 0,0 10 0,0-31 0,3 34 0,-7-41 0,4 54 0,0 0 0,-1 0 0,0 1 0,-1-1 0,-1 1 0,0 1 0,-9-13 0,9 15 0,1-1 0,-1 0 0,1 0 0,1 0 0,0-1 0,1 0 0,0 0 0,0 0 0,-3-23 0,6-127 0,4 70 0,-3 78 0,2-1 0,0 1 0,0 0 0,1 0 0,9-24 0,7-25 0,-16 36 0,-1 1 0,0 0 0,-4-42 0,0 48 0,1 0 0,1 0 0,0 0 0,2 0 0,0 0 0,1 1 0,10-34 0,5 10 0,-9 24 0,-2 0 0,9-32 0,-13 40 0,1 0 0,-1 0 0,1 1 0,1-1 0,0 1 0,0 0 0,11-13 0,-1 4 0,0 1 0,23-20 0,3 4 0,2 2 0,1 1 0,60-29 0,-95 54 0,0-1 0,-1 0 0,8-8 0,-11 9 0,1 0 0,-1 1 0,1 0 0,-1 0 0,1 0 0,0 1 0,1 0 0,-1 0 0,9-2 0,6-2 0,-1 0 0,1-1 0,-1-1 0,19-12 0,-19 10 0,11-13 0,-26 20 0,0-1 0,1 1 0,-1 0 0,8-4 0,38-11 0,-39 15 0,-1 0 0,1-1 0,-1 0 0,11-6 0,-14 3 0,0 0 0,-1 0 0,0 0 0,0-1 0,0 0 0,7-14 0,-11 18 0,-1 0 0,1 0 0,-1 0 0,0 0 0,0 0 0,0 0 0,-1-1 0,0 1 0,0-1 0,0 1 0,-1-1 0,1 1 0,-1-1 0,-1 0 0,-1-9 0,1 8 0,-1 0 0,-1 0 0,1 1 0,-1-1 0,-1 1 0,1 0 0,-1 0 0,0 0 0,0 1 0,0-1 0,-10-8 0,-26-33 0,32 36 0,0 1 0,-1 0 0,0 0 0,-12-9 0,17 16 0,1-2 0,-1 1 0,0 0 0,1-1 0,0 0 0,0 1 0,0-1 0,1-1 0,0 1 0,-1 0 0,2-1 0,-1 1 0,1-1 0,0 1 0,0-1 0,0-6 0,0 6 0,1 0 0,-1 0 0,-1 0 0,1 0 0,-1 0 0,0 0 0,0 0 0,-1 1 0,0-1 0,0 1 0,0-1 0,-1 1 0,-5-7 0,4 8 0,0 1 0,0 0 0,0 0 0,0 0 0,0 0 0,-7-2 0,7 4 0,1-2 0,-1 1 0,0 0 0,1-1 0,-9-6 0,12 8 0,-1-1 0,1 0 0,-1 0 0,1 0 0,-1 0 0,1 0 0,0 0 0,0-1 0,0 1 0,0 0 0,0-1 0,1 1 0,-1 0 0,1-1 0,0 1 0,-1-1 0,1-2 0,0 3 0,0 0 0,0 0 0,1 0 0,-1 0 0,1 0 0,-1 1 0,1-1 0,-1 0 0,1 0 0,0 0 0,0 0 0,0 1 0,0-1 0,0 0 0,0 1 0,0-1 0,1 1 0,-1-1 0,1 1 0,-1 0 0,1-1 0,-1 1 0,1 0 0,0 0 0,-1 0 0,1 0 0,0 1 0,0-1 0,0 0 0,0 1 0,0-1 0,-1 1 0,4 0 0,8-2 0,1 0 0,-1 1 0,25 2 0,-25 0 0,5 0 0,0 0 0,1-1 0,0 0 0,-1-1 0,28-6 0,-42 6 0,1 0 0,-1-1 0,1 1 0,-1-1 0,1 0 0,-1 0 0,0-1 0,0 1 0,0-1 0,-1 0 0,1 0 0,-1 0 0,1 0 0,-1-1 0,0 1 0,0-1 0,0 0 0,-1 0 0,1 0 0,-1 0 0,0-1 0,0 1 0,1-6 0,1-12 0,0 0 0,-2 0 0,0 0 0,-2 0 0,-3-40 0,0-2 0,3 42 0,-1 1 0,-1 0 0,-9-39 0,5 8 0,6 44 0,-1 0 0,1 0 0,-2 1 0,1-1 0,-1 0 0,0 0 0,-3-8 0,5 16 0,0 0 0,0 0 0,0 0 0,0 0 0,0 0 0,0 0 0,0 0 0,0-1 0,0 1 0,0 0 0,-1 0 0,1 0 0,0 0 0,0 0 0,0 0 0,0 0 0,0 0 0,0 0 0,0-1 0,0 1 0,0 0 0,0 0 0,0 0 0,0 0 0,-1 0 0,1 0 0,0 0 0,0 0 0,0 0 0,0 0 0,0 0 0,0 0 0,0 0 0,-1 0 0,1 0 0,0 0 0,0 0 0,0 0 0,0 0 0,0 0 0,0 0 0,0 0 0,0 0 0,-1 0 0,1 0 0,0 0 0,0 0 0,0 0 0,0 0 0,0 0 0,0 0 0,0 0 0,0 0 0,-1 1 0,1-1 0,0 0 0,0 0 0,0 0 0,0 0 0,0 0 0,0 0 0,0 0 0,0 1 0,-4 11 0,0 15 0,4-16 0,0 1 0,1 0 0,0-1 0,0 1 0,1-1 0,1 0 0,0 1 0,0-1 0,7 13 0,-7-18 0,0-1 0,0 1 0,0 0 0,1-1 0,0 0 0,0 0 0,1 0 0,-1-1 0,1 1 0,0-1 0,0 0 0,0 0 0,1-1 0,-1 0 0,1 0 0,0 0 0,10 3 0,3 1 0,-1 0 0,1 2 0,23 15 0,-22-12 0,1-1 0,21 8 0,-19-10 0,30 19 0,-13-7 0,-22-14 0,0 0 0,1-1 0,-1 0 0,1-2 0,1 0 0,-1-2 0,0 0 0,1-1 0,27-2 0,293-1 0,-330 3 0,0 0 0,-1 1 0,1 0 0,0 0 0,-1 1 0,1 1 0,-1-1 0,0 2 0,12 6 0,38 16 0,-39-22 0,0-2 0,1 0 0,-1-1 0,1-1 0,-1-1 0,24-3 0,11 1 0,-16 0 0,-26 1 0,-1 0 0,1 0 0,0 2 0,-1-1 0,1 2 0,21 4 0,-32-5 0,0 0 0,0 1 0,0-1 0,0 0 0,0 1 0,-1-1 0,1 1 0,0 0 0,-1 0 0,1-1 0,-1 1 0,0 0 0,0 0 0,0 0 0,0 0 0,0 0 0,0 1 0,0-1 0,-1 0 0,1 0 0,-1 1 0,1 3 0,0 7 0,0 0 0,-2 25 0,0-23 0,0-1 0,0 1 0,0-1 0,-1-1 0,-1 1 0,0 0 0,-1-1 0,-1 1 0,0-1 0,-1 0 0,0-1 0,-1 1 0,0-1 0,-10 12 0,14-19 0,-1-1 0,1 1 0,0 1 0,1-1 0,0 0 0,-1 1 0,2-1 0,-1 1 0,1-1 0,-1 1 0,1 0 0,1 0 0,-1 0 0,1 0 0,0-1 0,1 1 0,-1 0 0,1 0 0,0 0 0,1-1 0,-1 1 0,1 0 0,4 7 0,4 10 0,2 0 0,1 0 0,30 40 0,-34-52 0,-2-2 0,-1 0 0,0-1 0,0 2 0,-1-1 0,0 1 0,-1 0 0,1 0 0,-2 0 0,0 0 0,0 1 0,-1-1 0,2 19 0,-3-7 0,0-7 0,0 0 0,-1 1 0,-1-1 0,-4 25 0,5-36 0,-1-1 0,0 0 0,0 0 0,0 0 0,0 0 0,-1 0 0,1 0 0,-1 0 0,0 0 0,0-1 0,0 1 0,0-1 0,0 1 0,0-1 0,-1 0 0,1 0 0,-1 0 0,1 0 0,-1 0 0,0-1 0,0 1 0,0-1 0,0 1 0,0-1 0,0 0 0,0-1 0,-4 2 0,-4-1 0,0 1 0,-1 1 0,2 0 0,-1 1 0,-15 7 0,24-10 0,0-1 0,1 1 0,-1 0 0,0 1 0,0-1 0,1 0 0,-1 0 0,1 1 0,-1-1 0,1 1 0,0-1 0,-1 1 0,1-1 0,0 1 0,0 0 0,0 0 0,0 0 0,1 0 0,-1-1 0,0 1 0,1 0 0,-1 0 0,1 0 0,0 0 0,0 1 0,-1-1 0,1 0 0,1 0 0,-1 0 0,0 0 0,0 0 0,1 0 0,-1 0 0,1 0 0,0 0 0,-1 0 0,1-1 0,2 5 0,0-2 0,-1-1 0,1 1 0,0-1 0,0 1 0,1-1 0,-1 0 0,1 0 0,0 0 0,-1-1 0,1 1 0,0-1 0,0 0 0,5 2 0,12 4 0,31 8 0,-30-9 0,20 5 0,-26-9 0,1 2 0,-1 0 0,0 1 0,0 0 0,-1 1 0,0 1 0,23 16 0,-11-2 0,-8-8 0,-1 1 0,0 0 0,-1 2 0,-1 0 0,-1 1 0,0 0 0,13 23 0,-18-22 0,1 0 0,1 0 0,0-1 0,1-1 0,23 24 0,-30-34 0,0 0 0,-1 0 0,0 0 0,0 1 0,-1 0 0,0 0 0,0 0 0,-1 0 0,3 10 0,-3-10 0,0 1 0,0-1 0,1 0 0,0 0 0,0 0 0,1 0 0,0-1 0,8 9 0,50 57 0,-49-55 0,1 0 0,0-1 0,1-1 0,25 20 0,21 0 0,-50-29 0,1-1 0,0-1 0,0 0 0,0 0 0,1-1 0,20 2 0,-15-1 0,17 0 0,1-1 0,0-2 0,61-4 0,-17-1 0,-62 4 0,-7-1 0,0 0 0,0 0 0,0-1 0,13-3 0,-22 3 0,0 0 0,1 0 0,-1 0 0,0 0 0,0-1 0,0 0 0,-1 1 0,1-1 0,0 0 0,0 0 0,-1 0 0,0-1 0,1 1 0,-1 0 0,0-1 0,0 0 0,0 0 0,0 1 0,2-7 0,-1 2 0,0 0 0,1 0 0,-1 0 0,1 0 0,1 1 0,-1 0 0,11-11 0,-11 13 0,-1 0 0,0 0 0,0-1 0,0 1 0,0-1 0,-1 1 0,1-1 0,-1 0 0,-1 0 0,1 0 0,-1 0 0,2-6 0,-1-6 0,0-1 0,-2-23 0,4-29 0,-4 64 0,2 0 0,-1 0 0,1 0 0,0 0 0,0 0 0,0 1 0,1-1 0,5-9 0,68-111 0,-67 114 0,0 0 0,1 1 0,0 0 0,13-10 0,-1 0 0,-13 12 0,1 1 0,0 0 0,0 0 0,1 1 0,0 0 0,0 1 0,1 0 0,-1 1 0,1 0 0,1 1 0,-1 0 0,0 1 0,1 0 0,23-1 0,38 1 0,-39 3 0,61-10 0,-78 6 0,1 2 0,-1 0 0,1 1 0,-1 1 0,1 1 0,-1 1 0,1 0 0,21 6 0,-30-5 0,-5-2 0,1 0 0,-1 0 0,1 1 0,-1-1 0,0 1 0,1 1 0,-1-1 0,0 1 0,-1 0 0,1 0 0,0 0 0,-1 1 0,0 0 0,7 6 0,51 69 0,29 31 0,-87-106 0,1 0 0,-1 1 0,1-2 0,0 1 0,0 0 0,1-1 0,-1 0 0,1 0 0,0-1 0,9 3 0,1-1 0,0-1 0,26 1 0,-22-2 0,31 5 0,-38-4 0,0 1 0,-1 0 0,14 6 0,-21-7 0,-1-1 0,0 1 0,0 0 0,0 0 0,0 0 0,0 0 0,0 1 0,-1-1 0,0 1 0,0 0 0,4 7 0,3 3 0,22 26 0,8 11 0,-36-46 0,1 1 0,0-1 0,0 0 0,0 0 0,1-1 0,-1 1 0,1-1 0,0 0 0,1-1 0,-1 0 0,0 0 0,1 0 0,0-1 0,0 0 0,-1 0 0,14 1 0,12 1 0,0-1 0,43-3 0,-63 0 0,11 1 0,-1 1 0,28 6 0,-25-3 0,36 1 0,40 6 0,5-1 0,-61-10 0,176-3 0,-161-6 0,85-21 0,-119 22 0,-1 0 0,43-5 0,-59 11 0,0 1 0,0 0 0,0 0 0,1 1 0,-1 0 0,-1 1 0,1 0 0,14 5 0,24 10 0,99 43 0,-122-49 0,-1 2 0,0 0 0,39 32 0,-53-38 0,1-1 0,0 0 0,1 0 0,-1-1 0,12 4 0,-10-5 0,0 2 0,-1-1 0,20 14 0,-24-14 0,0 0 0,0 1 0,0 0 0,7 10 0,-12-13 0,1 1 0,-1 0 0,0 0 0,0 0 0,0 1 0,0-1 0,-1 0 0,0 1 0,0-1 0,1 8 0,0 5 0,0 0 0,-1-1 0,-1 1 0,0 0 0,-1 0 0,-1 0 0,-4 17 0,3-28 0,-1 0 0,-1 1 0,1-1 0,-1-1 0,1 1 0,-2-1 0,1 1 0,-1-2 0,-8 7 0,-2 3 0,-7 4 0,18-14 0,0 0 0,0 0 0,0 1 0,0-1 0,0 1 0,1 0 0,0 1 0,-6 9 0,-22 57 0,24-49 0,-2-1 0,-1-1 0,-17 29 0,11-30 0,-1 0 0,-32 28 0,3-3 0,35-34 0,1-1 0,-2 0 0,1-1 0,-2 0 0,1-1 0,-24 10 0,-91 27 0,114-40 0,-28 6 0,31-9 0,1 0 0,0 1 0,0 0 0,0 1 0,0 0 0,1 1 0,-1 0 0,-9 7 0,10-4 0,1 0 0,-1 0 0,-8 14 0,11-15 0,1 0 0,-2 0 0,1-1 0,-1 0 0,1 0 0,-13 8 0,12-10 0,0 1 0,0 0 0,0 0 0,1 1 0,-1 0 0,1 0 0,1 0 0,-1 1 0,1 0 0,1 0 0,-1 0 0,-4 12 0,3-7 0,2 1 0,0-1 0,0 1 0,1 0 0,1 0 0,0 1 0,0 16 0,2-22 0,0-1 0,-1 0 0,0 0 0,0 0 0,-1 0 0,0 0 0,0 0 0,-5 8 0,6-12 0,-1 0 0,0 0 0,0 0 0,0 0 0,0-1 0,-1 1 0,1-1 0,0 0 0,-1 0 0,0 0 0,1 0 0,-1 0 0,0-1 0,0 1 0,0-1 0,0 1 0,-1-1 0,1 0 0,-6 1 0,-30 2 0,-25 6 0,59-8 0,0-1 0,0 1 0,0 0 0,0 1 0,1-1 0,-1 1 0,0 0 0,1 0 0,0 0 0,-4 5 0,-10 8 0,-26 19 0,1-1 0,37-30 0,0 0 0,0 0 0,0 0 0,-1-1 0,1 0 0,-1 0 0,0-1 0,0 0 0,0 0 0,0-1 0,-14 2 0,-8-2 0,-48-4 0,26 1 0,-15 0 0,-138 4 0,182 1 0,-1 1 0,1 1 0,-25 9 0,18-5 0,18-5 0,-1-1 0,1-1 0,-1 0 0,0-1 0,1 0 0,-1-1 0,0 0 0,0-1 0,1 0 0,-15-4 0,25 5 0,0 0 0,0 0 0,0 0 0,0-1 0,1 1 0,-1 0 0,0-1 0,0 1 0,0-1 0,0 1 0,0-1 0,0 1 0,1-1 0,-1 0 0,0 1 0,0-1 0,1 0 0,-1 0 0,0 0 0,1 1 0,-1-1 0,1 0 0,-1 0 0,1 0 0,0 0 0,-1 0 0,1 0 0,0 0 0,0 0 0,0 0 0,-1 0 0,1 0 0,0 0 0,0 0 0,0 0 0,1 0 0,-1 0 0,0 0 0,0 0 0,0 0 0,1 0 0,0-2 0,2-3 0,1 1 0,0-1 0,0 1 0,0 0 0,8-8 0,-2 2 0,-6 7 0,-1-1 0,0 0 0,0 0 0,0 1 0,0-2 0,-1 1 0,0 0 0,0 0 0,0-1 0,1-8 0,-3 12 0,1 0 0,-1 0 0,0 0 0,0 0 0,0 1 0,-1-1 0,1 0 0,0 0 0,-1 0 0,1 0 0,-1 0 0,1 1 0,-1-1 0,0 0 0,0 0 0,0 1 0,0-1 0,0 1 0,0-1 0,0 1 0,-1-1 0,1 1 0,0 0 0,-1-1 0,1 1 0,-1 0 0,1 0 0,-1 0 0,0 0 0,1 1 0,-1-1 0,0 0 0,0 1 0,-3-1 0,-14-3 0,-1 2 0,1 0 0,-1 1 0,0 1 0,-26 4 0,-12-1 0,19-2 0,14 0 0,0 0 0,0-2 0,0-1 0,-33-7 0,20 2 0,0 2 0,0 2 0,-73 3 0,62 1 0,39-1 0,0 0 0,0 1 0,0 0 0,1 1 0,-1 0 0,0 1 0,1 0 0,0 0 0,-1 1 0,-8 5 0,14-6 0,0-1 0,1 1 0,0 0 0,-1-1 0,1 2 0,0-1 0,0 0 0,1 1 0,-1-1 0,1 1 0,0 0 0,0-1 0,0 1 0,0 0 0,0 1 0,1-1 0,0 0 0,0 0 0,0 1 0,0-1 0,1 0 0,0 1 0,0-1 0,0 1 0,1 4 0,0-2 0,1 0 0,0 0 0,1 0 0,0 0 0,0 0 0,0 0 0,1-1 0,0 0 0,0 1 0,1-1 0,0-1 0,0 1 0,7 5 0,24 33 0,-22-21 0,21 44 0,-31-57 0,0 0 0,-1 0 0,0 1 0,0 0 0,-2-1 0,1 1 0,-1 15 0,0-18 0,0 1 0,1-1 0,0 1 0,0-1 0,1 0 0,5 12 0,7 25 0,-11-18 0,-1-1 0,-1 1 0,-1-1 0,-2 1 0,0-1 0,-10 50 0,6-23 0,5-41 0,-1 0 0,0 0 0,-1 0 0,0 1 0,-8 20 0,6-26 0,-1 0 0,0-1 0,0 0 0,-1 0 0,1-1 0,-1 0 0,-10 8 0,13-12 0,-4 4 0,0-1 0,-1 0 0,1 0 0,-1-1 0,-15 4 0,-12 6 0,-111 42 0,48-30 0,64-18 0,6-2 0,-46 2 0,-16 2 0,58-5 0,1-1 0,-42-2 0,-11 1 0,82-2 0,-1 0 0,1 1 0,-1-1 0,1 1 0,0-1 0,0 1 0,-1 0 0,1 0 0,0 0 0,0 0 0,0 0 0,0 1 0,0-1 0,0 1 0,0-1 0,0 1 0,1 0 0,-1-1 0,1 1 0,-1 0 0,1 0 0,0 0 0,0 0 0,-1 1 0,1-1 0,1 0 0,-1 0 0,0 1 0,0-1 0,0 3 0,0 8 0,-1 0 0,2 0 0,0 0 0,2 21 0,-1-12 0,2 2 0,-2 0 0,-1-1 0,-1 1 0,-1 0 0,-2 0 0,-11 45 0,9-44 0,0-1 0,-5 45 0,9-48 0,-1 0 0,-1 0 0,-1 0 0,-12 32 0,-19 39 0,19-45 0,-31 59 0,46-102-49,-1 1 1,0-1-1,0 1 0,0-1 0,0 0 1,-1 0-1,0 0 0,1-1 0,-1 1 1,0-1-1,-1 0 0,1 0 0,-1-1 1,1 1-1,-1-1 0,0 0 0,0 0 1,0-1-1,0 1 0,0-1 0,0 0 1,0-1-1,0 1 0,0-1 0,0 0 0,-1 0 1,-8-2-1,-1-3-6777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14:54:55.6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14:54:57.50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07307F-ADD0-4DB8-94D0-B38840833343}" type="slidenum">
              <a:rPr lang="en-US" smtClean="0"/>
              <a:pPr>
                <a:defRPr/>
              </a:pPr>
              <a:t>10</a:t>
            </a:fld>
            <a:endParaRPr lang="en-US"/>
          </a:p>
        </p:txBody>
      </p:sp>
    </p:spTree>
    <p:extLst>
      <p:ext uri="{BB962C8B-B14F-4D97-AF65-F5344CB8AC3E}">
        <p14:creationId xmlns:p14="http://schemas.microsoft.com/office/powerpoint/2010/main" val="3046857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7" name="Google Shape;18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After weighting the study participants to match the age-sex distribution of Carabayllo, the seroprevalence of SARS-CoV-2 infection (presence of IgG and/or IgM antibodies) for the Carabayllo community in this period was 24.99% (22.51% - 27.72%). </a:t>
            </a:r>
            <a:endParaRPr lang="es-PE"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C73F5C-3989-4BF7-A691-01972F6B98D0}" type="slidenum">
              <a:rPr kumimoji="0" lang="es-P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P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14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08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136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Already inequitable coverage before pandemic in LMIC due to </a:t>
            </a:r>
            <a:r>
              <a:rPr lang="en-US" dirty="0">
                <a:effectLst/>
                <a:latin typeface="Times" pitchFamily="2" charset="0"/>
              </a:rPr>
              <a:t>inadequate health infrastructure, insufficient</a:t>
            </a:r>
          </a:p>
          <a:p>
            <a:r>
              <a:rPr lang="en-US" dirty="0">
                <a:effectLst/>
                <a:latin typeface="Times" pitchFamily="2" charset="0"/>
              </a:rPr>
              <a:t>human resources and supply chain disruptions. People living in the poorest households and in remote areas are least likely to have optimal vaccination coverage and uptake.5 Prior health emergencies such as H1N1 influenza and Ebola epidemics lead to secondary disease outbreaks.</a:t>
            </a:r>
          </a:p>
          <a:p>
            <a:endParaRPr lang="en-US" dirty="0">
              <a:effectLst/>
              <a:latin typeface="Times" pitchFamily="2" charset="0"/>
            </a:endParaRPr>
          </a:p>
          <a:p>
            <a:r>
              <a:rPr lang="en-US" dirty="0">
                <a:effectLst/>
                <a:latin typeface="Times" pitchFamily="2" charset="0"/>
              </a:rPr>
              <a:t>One model predicted that for every one excess COVID-19 death acquired during visits for routine vaccination, 84 deaths could be prevented by sustaining routine childhood immunization in Africa.10 (</a:t>
            </a:r>
            <a:r>
              <a:rPr lang="en-US" dirty="0">
                <a:effectLst/>
                <a:latin typeface="Helvetica" pitchFamily="2" charset="0"/>
              </a:rPr>
              <a:t>Abbas K, et al.  Routine childhood </a:t>
            </a:r>
            <a:r>
              <a:rPr lang="en-US" dirty="0" err="1">
                <a:effectLst/>
                <a:latin typeface="Helvetica" pitchFamily="2" charset="0"/>
              </a:rPr>
              <a:t>immunisation</a:t>
            </a:r>
            <a:r>
              <a:rPr lang="en-US" dirty="0">
                <a:effectLst/>
                <a:latin typeface="Helvetica" pitchFamily="2" charset="0"/>
              </a:rPr>
              <a:t> during the COVID-19 pandemic in Africa: a benefit-risk analysis of health benefits of routine childhood immunization against the excess risk of SARS-CoV-2 infections during the COVID-19 pandemic in Africa. Lancet Glob Health. 2020 http:// dx .</a:t>
            </a:r>
            <a:r>
              <a:rPr lang="en-US" dirty="0" err="1">
                <a:effectLst/>
                <a:latin typeface="Helvetica" pitchFamily="2" charset="0"/>
              </a:rPr>
              <a:t>doi</a:t>
            </a:r>
            <a:r>
              <a:rPr lang="en-US" dirty="0">
                <a:effectLst/>
                <a:latin typeface="Helvetica" pitchFamily="2" charset="0"/>
              </a:rPr>
              <a:t> .org/ 10 .1016/ S2214 -109X(20)30308 -9 PMID: 3268779)</a:t>
            </a:r>
            <a:endParaRPr lang="en-US" dirty="0">
              <a:effectLst/>
              <a:latin typeface="Times" pitchFamily="2" charset="0"/>
            </a:endParaRPr>
          </a:p>
          <a:p>
            <a:pPr marL="171450" indent="-171450">
              <a:buFont typeface="Arial" panose="020B0604020202020204" pitchFamily="34" charset="0"/>
              <a:buChar char="•"/>
            </a:pPr>
            <a:endParaRPr lang="en-US" dirty="0">
              <a:effectLst/>
              <a:latin typeface="Times" pitchFamily="2" charset="0"/>
            </a:endParaRPr>
          </a:p>
          <a:p>
            <a:r>
              <a:rPr lang="en-US" dirty="0">
                <a:effectLst/>
                <a:latin typeface="Times" pitchFamily="2" charset="0"/>
              </a:rPr>
              <a:t>Mitigation measures - For example, of 105 countries included in the World Health Organization (WHO) pulse</a:t>
            </a:r>
          </a:p>
          <a:p>
            <a:r>
              <a:rPr lang="en-US" dirty="0">
                <a:effectLst/>
                <a:latin typeface="Times" pitchFamily="2" charset="0"/>
              </a:rPr>
              <a:t>survey in mid-2020, 50% reported partial disruptions and 10% reported severe disruptions in facility-based immunizations.15</a:t>
            </a:r>
          </a:p>
          <a:p>
            <a:endParaRPr lang="en-US" dirty="0">
              <a:effectLst/>
              <a:latin typeface="Times" pitchFamily="2" charset="0"/>
            </a:endParaRPr>
          </a:p>
          <a:p>
            <a:r>
              <a:rPr lang="en-US" dirty="0">
                <a:effectLst/>
                <a:latin typeface="Times" pitchFamily="2" charset="0"/>
              </a:rPr>
              <a:t>Important gaps in the literature exist, including limited sustained monitoring beyond initial prevention measures, no on-the-ground investigations in low- and middle-income countries outside Asia and little investigation within specific populations at risk. 2 studies at the time with rebounds in coverage with catch up campaigns and lifting of social distancing measures in the US and the Netherlands.</a:t>
            </a:r>
          </a:p>
          <a:p>
            <a:endParaRPr lang="en-US" dirty="0">
              <a:effectLst/>
              <a:latin typeface="Times" pitchFamily="2" charset="0"/>
            </a:endParaRPr>
          </a:p>
          <a:p>
            <a:pPr marL="0" indent="0">
              <a:buFont typeface="Arial" panose="020B0604020202020204" pitchFamily="34" charset="0"/>
              <a:buNone/>
            </a:pP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97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11</a:t>
            </a:fld>
            <a:endParaRPr lang="en-US"/>
          </a:p>
        </p:txBody>
      </p:sp>
    </p:spTree>
    <p:extLst>
      <p:ext uri="{BB962C8B-B14F-4D97-AF65-F5344CB8AC3E}">
        <p14:creationId xmlns:p14="http://schemas.microsoft.com/office/powerpoint/2010/main" val="222080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262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Immunization vaccine-dose combinations – considered 14 vaccine-dose combinations for children &lt;1 year old as seen in the table. Pentavalent vaccines contains hepatitis B, </a:t>
            </a:r>
            <a:r>
              <a:rPr lang="en-US" dirty="0" err="1"/>
              <a:t>Haemophilus</a:t>
            </a:r>
            <a:r>
              <a:rPr lang="en-US" dirty="0"/>
              <a:t> influenza type B and </a:t>
            </a:r>
            <a:r>
              <a:rPr lang="en-US" dirty="0" err="1"/>
              <a:t>Dipththeria</a:t>
            </a:r>
            <a:r>
              <a:rPr lang="en-US" dirty="0"/>
              <a:t>-tetanus and </a:t>
            </a:r>
            <a:r>
              <a:rPr lang="en-US" dirty="0" err="1"/>
              <a:t>perfussis</a:t>
            </a:r>
            <a:r>
              <a:rPr lang="en-US" dirty="0"/>
              <a:t>). </a:t>
            </a:r>
            <a:r>
              <a:rPr lang="en-US" dirty="0">
                <a:effectLst/>
                <a:latin typeface="Times" pitchFamily="2" charset="0"/>
              </a:rPr>
              <a:t>We report results for each vaccine dose by country; some combinations</a:t>
            </a:r>
          </a:p>
          <a:p>
            <a:r>
              <a:rPr lang="en-US" dirty="0">
                <a:effectLst/>
                <a:latin typeface="Times" pitchFamily="2" charset="0"/>
              </a:rPr>
              <a:t>are not included for specific countries, as you can see with the NA nonapplicable. We grouped vaccines into five classes based on age at administration: at birth, at 6 weeks, at 10 weeks, at 14 weeks and at 36 weeks.</a:t>
            </a:r>
          </a:p>
          <a:p>
            <a:endParaRPr lang="en-US" dirty="0">
              <a:effectLst/>
              <a:latin typeface="Times" pitchFamily="2" charset="0"/>
            </a:endParaRPr>
          </a:p>
          <a:p>
            <a:r>
              <a:rPr lang="en-US" dirty="0">
                <a:effectLst/>
                <a:latin typeface="Times" pitchFamily="2" charset="0"/>
              </a:rPr>
              <a:t>Lesotho had lowest number of monthly vaccinations from 63.5 for the first dose of Polio to 100 for pentavalent #1</a:t>
            </a:r>
          </a:p>
          <a:p>
            <a:endParaRPr lang="en-US" dirty="0">
              <a:effectLst/>
              <a:latin typeface="Times" pitchFamily="2" charset="0"/>
            </a:endParaRPr>
          </a:p>
          <a:p>
            <a:r>
              <a:rPr lang="en-US" dirty="0">
                <a:effectLst/>
                <a:latin typeface="Times" pitchFamily="2" charset="0"/>
              </a:rPr>
              <a:t>Haiti had the highest number of vaccines from 289.7 pneumococcal dose 3 to 947 BCG vaccines administered per month</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105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695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664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Our study has several limitations.</a:t>
            </a:r>
          </a:p>
          <a:p>
            <a:pPr marL="171450" indent="-171450">
              <a:buFont typeface="Arial" panose="020B0604020202020204" pitchFamily="34" charset="0"/>
              <a:buChar char="•"/>
            </a:pPr>
            <a:r>
              <a:rPr lang="en-US" dirty="0">
                <a:effectLst/>
                <a:latin typeface="Times" pitchFamily="2" charset="0"/>
              </a:rPr>
              <a:t>data used from the District Health Information Software 2 are aggregated at the facility level. We cannot assess whether individual patients received all vaccines, if vaccinations were on time or delayed for a specific child, or if the catchment populations of the districts changed from the baseline period. </a:t>
            </a:r>
          </a:p>
          <a:p>
            <a:pPr marL="171450" indent="-171450">
              <a:buFont typeface="Arial" panose="020B0604020202020204" pitchFamily="34" charset="0"/>
              <a:buChar char="•"/>
            </a:pPr>
            <a:r>
              <a:rPr lang="en-US" dirty="0">
                <a:effectLst/>
                <a:latin typeface="Times" pitchFamily="2" charset="0"/>
              </a:rPr>
              <a:t>Possibility that the COVID-19 pandemic affected the timeliness and completeness of facility-level reporting, particularly during restrictions; however, Partners In Health teams provided additional logistical and technical resources to ensure continued timely data collection in these 10 districts. </a:t>
            </a:r>
          </a:p>
          <a:p>
            <a:pPr marL="171450" indent="-171450">
              <a:buFont typeface="Arial" panose="020B0604020202020204" pitchFamily="34" charset="0"/>
              <a:buChar char="•"/>
            </a:pPr>
            <a:r>
              <a:rPr lang="en-US" dirty="0">
                <a:effectLst/>
                <a:latin typeface="Times" pitchFamily="2" charset="0"/>
              </a:rPr>
              <a:t>data are limited to the 10 districts within the four countries; while this may limit generalizability, these results represent a broad geography not yet included in reports on the effect of the COVID-19 pandemic.</a:t>
            </a:r>
          </a:p>
          <a:p>
            <a:pPr marL="171450" indent="-171450">
              <a:buFont typeface="Arial" panose="020B0604020202020204" pitchFamily="34" charset="0"/>
              <a:buChar char="•"/>
            </a:pPr>
            <a:r>
              <a:rPr lang="en-US" dirty="0">
                <a:effectLst/>
                <a:latin typeface="Times" pitchFamily="2" charset="0"/>
              </a:rPr>
              <a:t>exclusion of facilities with more than 20% missing baseline data.</a:t>
            </a:r>
          </a:p>
          <a:p>
            <a:pPr marL="628650" lvl="1" indent="-171450">
              <a:buFont typeface="Arial" panose="020B0604020202020204" pitchFamily="34" charset="0"/>
              <a:buChar char="•"/>
            </a:pPr>
            <a:r>
              <a:rPr lang="en-US" dirty="0">
                <a:effectLst/>
                <a:latin typeface="Times" pitchFamily="2" charset="0"/>
              </a:rPr>
              <a:t>Avoid undercounting by excluding</a:t>
            </a:r>
          </a:p>
          <a:p>
            <a:pPr marL="628650" lvl="1" indent="-171450">
              <a:buFont typeface="Arial" panose="020B0604020202020204" pitchFamily="34" charset="0"/>
              <a:buChar char="•"/>
            </a:pPr>
            <a:r>
              <a:rPr lang="en-US" dirty="0">
                <a:effectLst/>
                <a:latin typeface="Times" pitchFamily="2" charset="0"/>
              </a:rPr>
              <a:t>However, it is important to emphasize that we excluded very few facilities because of having more than 20% missing data, with a maximum number of four facilities, out of 41 facilities, excluded for a single vaccine dose indicator.</a:t>
            </a:r>
          </a:p>
          <a:p>
            <a:pPr marL="171450" indent="-171450">
              <a:buFont typeface="Arial" panose="020B0604020202020204" pitchFamily="34" charset="0"/>
              <a:buChar char="•"/>
            </a:pPr>
            <a:endParaRPr lang="en-US" dirty="0">
              <a:effectLst/>
              <a:latin typeface="Times" pitchFamily="2"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934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424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953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E625E-9AF7-1445-A189-7CDCD143FD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86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5712E2-210E-442A-87B6-1116097889C7}" type="slidenum">
              <a:rPr lang="en-US" smtClean="0"/>
              <a:t>13</a:t>
            </a:fld>
            <a:endParaRPr lang="en-US"/>
          </a:p>
        </p:txBody>
      </p:sp>
    </p:spTree>
    <p:extLst>
      <p:ext uri="{BB962C8B-B14F-4D97-AF65-F5344CB8AC3E}">
        <p14:creationId xmlns:p14="http://schemas.microsoft.com/office/powerpoint/2010/main" val="64069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BD8C1A-CD84-B245-9CBF-1D456E3519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39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BD8C1A-CD84-B245-9CBF-1D456E3519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37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a:latin typeface="Century Gothic" panose="020B0502020202020204" pitchFamily="34" charset="0"/>
              </a:rPr>
              <a:t>A significant reduction in the cancer patient volume at health facilities during COVID-19 has also been reported from many other African countries¹ and Mexico².</a:t>
            </a:r>
          </a:p>
          <a:p>
            <a:pPr lvl="1"/>
            <a:r>
              <a:rPr lang="en-US" dirty="0"/>
              <a:t>¹</a:t>
            </a:r>
            <a:r>
              <a:rPr lang="en-US" sz="1200" kern="1200" dirty="0">
                <a:solidFill>
                  <a:schemeClr val="tx1"/>
                </a:solidFill>
                <a:effectLst/>
                <a:latin typeface="+mn-lt"/>
                <a:ea typeface="+mn-ea"/>
                <a:cs typeface="+mn-cs"/>
              </a:rPr>
              <a:t>Martei YM, Rick TJ, </a:t>
            </a:r>
            <a:r>
              <a:rPr lang="en-US" sz="1200" kern="1200" dirty="0" err="1">
                <a:solidFill>
                  <a:schemeClr val="tx1"/>
                </a:solidFill>
                <a:effectLst/>
                <a:latin typeface="+mn-lt"/>
                <a:ea typeface="+mn-ea"/>
                <a:cs typeface="+mn-cs"/>
              </a:rPr>
              <a:t>Fadelu</a:t>
            </a:r>
            <a:r>
              <a:rPr lang="en-US" sz="1200" kern="1200" dirty="0">
                <a:solidFill>
                  <a:schemeClr val="tx1"/>
                </a:solidFill>
                <a:effectLst/>
                <a:latin typeface="+mn-lt"/>
                <a:ea typeface="+mn-ea"/>
                <a:cs typeface="+mn-cs"/>
              </a:rPr>
              <a:t> T, et al. Impact of COVID-19 on Cancer Care Delivery in Africa: A Cross-Sectional Survey of Oncology Providers in Africa. </a:t>
            </a:r>
            <a:r>
              <a:rPr lang="en-US" sz="1200" i="1" kern="1200" dirty="0">
                <a:solidFill>
                  <a:schemeClr val="tx1"/>
                </a:solidFill>
                <a:effectLst/>
                <a:latin typeface="+mn-lt"/>
                <a:ea typeface="+mn-ea"/>
                <a:cs typeface="+mn-cs"/>
              </a:rPr>
              <a:t>JCO Global Oncology</a:t>
            </a:r>
            <a:r>
              <a:rPr lang="en-US" sz="1200" kern="1200" dirty="0">
                <a:solidFill>
                  <a:schemeClr val="tx1"/>
                </a:solidFill>
                <a:effectLst/>
                <a:latin typeface="+mn-lt"/>
                <a:ea typeface="+mn-ea"/>
                <a:cs typeface="+mn-cs"/>
              </a:rPr>
              <a:t>. 2021;(7):368-377. </a:t>
            </a:r>
            <a:r>
              <a:rPr lang="en-US" dirty="0"/>
              <a:t>https://ascopubs.org/doi/pdf/10.1200/GO.20.00569</a:t>
            </a:r>
          </a:p>
          <a:p>
            <a:endParaRPr lang="en-US" dirty="0"/>
          </a:p>
          <a:p>
            <a:pPr lvl="1"/>
            <a:r>
              <a:rPr lang="en-US" dirty="0"/>
              <a:t>²</a:t>
            </a:r>
            <a:r>
              <a:rPr lang="en-US" sz="1200" kern="1200" dirty="0">
                <a:solidFill>
                  <a:schemeClr val="tx1"/>
                </a:solidFill>
                <a:effectLst/>
                <a:latin typeface="+mn-lt"/>
                <a:ea typeface="+mn-ea"/>
                <a:cs typeface="+mn-cs"/>
              </a:rPr>
              <a:t>Doubova S V, Leslie HH, Kruk ME, Pérez-Cuevas R, Arsenault C. Disruption in essential health services in Mexico during COVID-19: an interrupted time series analysis of health information system data. </a:t>
            </a:r>
            <a:r>
              <a:rPr lang="en-US" sz="1200" i="1" kern="1200" dirty="0">
                <a:solidFill>
                  <a:schemeClr val="tx1"/>
                </a:solidFill>
                <a:effectLst/>
                <a:latin typeface="+mn-lt"/>
                <a:ea typeface="+mn-ea"/>
                <a:cs typeface="+mn-cs"/>
              </a:rPr>
              <a:t>BMJ Global Health</a:t>
            </a:r>
            <a:r>
              <a:rPr lang="en-US" sz="1200" kern="1200" dirty="0">
                <a:solidFill>
                  <a:schemeClr val="tx1"/>
                </a:solidFill>
                <a:effectLst/>
                <a:latin typeface="+mn-lt"/>
                <a:ea typeface="+mn-ea"/>
                <a:cs typeface="+mn-cs"/>
              </a:rPr>
              <a:t>. 2021;6:6204. https://gh.bmj.com/content/6/9/e006204</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BD8C1A-CD84-B245-9CBF-1D456E3519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95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E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6940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4049078"/>
            <a:ext cx="9144000" cy="1655762"/>
          </a:xfrm>
        </p:spPr>
        <p:txBody>
          <a:bodyPr/>
          <a:lstStyle>
            <a:lvl1pPr marL="0" indent="0" algn="ctr">
              <a:buNone/>
              <a:defRPr sz="2000">
                <a:solidFill>
                  <a:schemeClr val="bg1"/>
                </a:solidFill>
                <a:latin typeface="+mj-lt"/>
                <a:cs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724400" y="5845175"/>
            <a:ext cx="2743200" cy="365125"/>
          </a:xfrm>
        </p:spPr>
        <p:txBody>
          <a:bodyPr/>
          <a:lstStyle>
            <a:lvl1pPr algn="ctr">
              <a:defRPr>
                <a:solidFill>
                  <a:schemeClr val="bg1"/>
                </a:solidFill>
              </a:defRPr>
            </a:lvl1pPr>
          </a:lstStyle>
          <a:p>
            <a:fld id="{CB0543E0-7735-7B42-A88D-3644FAA24DEA}" type="datetime1">
              <a:rPr lang="en-US" smtClean="0"/>
              <a:t>11/3/22</a:t>
            </a:fld>
            <a:endParaRPr lang="en-US"/>
          </a:p>
        </p:txBody>
      </p:sp>
    </p:spTree>
    <p:extLst>
      <p:ext uri="{BB962C8B-B14F-4D97-AF65-F5344CB8AC3E}">
        <p14:creationId xmlns:p14="http://schemas.microsoft.com/office/powerpoint/2010/main" val="1543707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
        <p:nvSpPr>
          <p:cNvPr id="3" name="Content Placeholder 2"/>
          <p:cNvSpPr>
            <a:spLocks noGrp="1"/>
          </p:cNvSpPr>
          <p:nvPr>
            <p:ph idx="1"/>
          </p:nvPr>
        </p:nvSpPr>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25515" y="6356350"/>
            <a:ext cx="848995" cy="278130"/>
          </a:xfrm>
        </p:spPr>
        <p:txBody>
          <a:bodyPr/>
          <a:lstStyle>
            <a:lvl1pPr>
              <a:defRPr>
                <a:solidFill>
                  <a:srgbClr val="FF9800"/>
                </a:solidFill>
              </a:defRPr>
            </a:lvl1pPr>
          </a:lstStyle>
          <a:p>
            <a:fld id="{FA0CC3C4-B5C3-2845-A524-F64C94319F77}" type="datetime1">
              <a:rPr lang="en-US" smtClean="0"/>
              <a:t>11/3/22</a:t>
            </a:fld>
            <a:endParaRPr lang="en-US"/>
          </a:p>
        </p:txBody>
      </p:sp>
      <p:sp>
        <p:nvSpPr>
          <p:cNvPr id="5" name="Footer Placeholder 4"/>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6" name="Slide Number Placeholder 5"/>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3977844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lgn="ctr">
              <a:defRPr sz="6000">
                <a:solidFill>
                  <a:srgbClr val="FF9800"/>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rgbClr val="28282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142355"/>
            <a:ext cx="2743200" cy="229870"/>
          </a:xfrm>
        </p:spPr>
        <p:txBody>
          <a:bodyPr/>
          <a:lstStyle/>
          <a:p>
            <a:fld id="{866570E0-38EE-244C-84F7-D32756F90117}" type="datetime1">
              <a:rPr lang="en-US" smtClean="0"/>
              <a:t>11/3/22</a:t>
            </a:fld>
            <a:endParaRPr lang="en-US"/>
          </a:p>
        </p:txBody>
      </p:sp>
      <p:sp>
        <p:nvSpPr>
          <p:cNvPr id="5" name="Footer Placeholder 4"/>
          <p:cNvSpPr>
            <a:spLocks noGrp="1"/>
          </p:cNvSpPr>
          <p:nvPr>
            <p:ph type="ftr" sz="quarter" idx="11"/>
          </p:nvPr>
        </p:nvSpPr>
        <p:spPr>
          <a:xfrm>
            <a:off x="4038600" y="6142355"/>
            <a:ext cx="4114800" cy="229870"/>
          </a:xfrm>
        </p:spPr>
        <p:txBody>
          <a:bodyPr/>
          <a:lstStyle>
            <a:lvl1pPr>
              <a:defRPr>
                <a:solidFill>
                  <a:srgbClr val="FF9800"/>
                </a:solidFill>
              </a:defRPr>
            </a:lvl1pPr>
          </a:lstStyle>
          <a:p>
            <a:endParaRPr lang="en-US"/>
          </a:p>
        </p:txBody>
      </p:sp>
      <p:sp>
        <p:nvSpPr>
          <p:cNvPr id="6" name="Slide Number Placeholder 5"/>
          <p:cNvSpPr>
            <a:spLocks noGrp="1"/>
          </p:cNvSpPr>
          <p:nvPr>
            <p:ph type="sldNum" sz="quarter" idx="12"/>
          </p:nvPr>
        </p:nvSpPr>
        <p:spPr>
          <a:xfrm>
            <a:off x="8610600" y="6142355"/>
            <a:ext cx="2743200" cy="229870"/>
          </a:xfrm>
        </p:spPr>
        <p:txBody>
          <a:bodyPr/>
          <a:lstStyle/>
          <a:p>
            <a:fld id="{B8857A30-67A0-C14C-AB24-93BA5F1B7851}" type="slidenum">
              <a:rPr lang="en-US" smtClean="0"/>
              <a:t>‹#›</a:t>
            </a:fld>
            <a:endParaRPr lang="en-US"/>
          </a:p>
        </p:txBody>
      </p:sp>
    </p:spTree>
    <p:extLst>
      <p:ext uri="{BB962C8B-B14F-4D97-AF65-F5344CB8AC3E}">
        <p14:creationId xmlns:p14="http://schemas.microsoft.com/office/powerpoint/2010/main" val="2297774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D1D6982C-7DCE-E346-8D02-477E87EF3B6A}"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1" name="Title 10"/>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411323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is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05" y="1759585"/>
            <a:ext cx="5157470" cy="502920"/>
          </a:xfrm>
        </p:spPr>
        <p:txBody>
          <a:bodyPr anchor="b"/>
          <a:lstStyle>
            <a:lvl1pPr marL="0" indent="0">
              <a:buNone/>
              <a:defRPr sz="2400" b="0">
                <a:solidFill>
                  <a:srgbClr val="28282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105" y="2360295"/>
            <a:ext cx="5157470" cy="3829685"/>
          </a:xfrm>
        </p:spPr>
        <p:txBody>
          <a:bodyPr/>
          <a:lstStyle>
            <a:lvl1pPr>
              <a:defRPr sz="2000">
                <a:solidFill>
                  <a:srgbClr val="282828"/>
                </a:solidFill>
                <a:latin typeface="+mj-ea"/>
                <a:cs typeface="+mj-ea"/>
              </a:defRPr>
            </a:lvl1pPr>
            <a:lvl2pPr>
              <a:defRPr sz="1800">
                <a:solidFill>
                  <a:srgbClr val="282828"/>
                </a:solidFill>
                <a:latin typeface="+mj-ea"/>
                <a:cs typeface="+mj-ea"/>
              </a:defRPr>
            </a:lvl2pPr>
            <a:lvl3pPr>
              <a:defRPr sz="1600">
                <a:solidFill>
                  <a:srgbClr val="282828"/>
                </a:solidFill>
                <a:latin typeface="+mj-ea"/>
                <a:cs typeface="+mj-ea"/>
              </a:defRPr>
            </a:lvl3pPr>
            <a:lvl4pPr>
              <a:defRPr sz="1400">
                <a:solidFill>
                  <a:srgbClr val="282828"/>
                </a:solidFill>
                <a:latin typeface="+mj-ea"/>
                <a:cs typeface="+mj-ea"/>
              </a:defRPr>
            </a:lvl4pPr>
            <a:lvl5pPr>
              <a:defRPr sz="1600">
                <a:solidFill>
                  <a:srgbClr val="282828"/>
                </a:solidFill>
                <a:latin typeface="+mj-ea"/>
                <a:cs typeface="+mj-e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759585"/>
            <a:ext cx="5183505" cy="502920"/>
          </a:xfrm>
        </p:spPr>
        <p:txBody>
          <a:bodyPr anchor="b"/>
          <a:lstStyle>
            <a:lvl1pPr marL="0" indent="0">
              <a:buNone/>
              <a:defRPr sz="2400" b="0">
                <a:solidFill>
                  <a:srgbClr val="28282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360295"/>
            <a:ext cx="5183505" cy="3829685"/>
          </a:xfrm>
        </p:spPr>
        <p:txBody>
          <a:bodyPr/>
          <a:lstStyle>
            <a:lvl1pPr>
              <a:defRPr sz="2000">
                <a:solidFill>
                  <a:srgbClr val="282828"/>
                </a:solidFill>
                <a:latin typeface="+mj-ea"/>
                <a:cs typeface="+mj-ea"/>
              </a:defRPr>
            </a:lvl1pPr>
            <a:lvl2pPr>
              <a:defRPr sz="1800">
                <a:solidFill>
                  <a:srgbClr val="282828"/>
                </a:solidFill>
                <a:latin typeface="+mj-ea"/>
                <a:cs typeface="+mj-ea"/>
              </a:defRPr>
            </a:lvl2pPr>
            <a:lvl3pPr>
              <a:defRPr sz="1600">
                <a:solidFill>
                  <a:srgbClr val="282828"/>
                </a:solidFill>
                <a:latin typeface="+mj-ea"/>
                <a:cs typeface="+mj-ea"/>
              </a:defRPr>
            </a:lvl3pPr>
            <a:lvl4pPr>
              <a:defRPr sz="1400">
                <a:solidFill>
                  <a:srgbClr val="282828"/>
                </a:solidFill>
                <a:latin typeface="+mj-ea"/>
                <a:cs typeface="+mj-ea"/>
              </a:defRPr>
            </a:lvl4pPr>
            <a:lvl5pPr>
              <a:defRPr sz="1600">
                <a:solidFill>
                  <a:srgbClr val="282828"/>
                </a:solidFill>
                <a:latin typeface="+mj-ea"/>
                <a:cs typeface="+mj-e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a:xfrm>
            <a:off x="6025515" y="6356350"/>
            <a:ext cx="848995" cy="278130"/>
          </a:xfrm>
        </p:spPr>
        <p:txBody>
          <a:bodyPr/>
          <a:lstStyle>
            <a:lvl1pPr>
              <a:defRPr>
                <a:solidFill>
                  <a:srgbClr val="FF9800"/>
                </a:solidFill>
              </a:defRPr>
            </a:lvl1pPr>
          </a:lstStyle>
          <a:p>
            <a:fld id="{271C4D03-8E07-0B45-92A5-13DE792EDFC5}" type="datetime1">
              <a:rPr lang="en-US" smtClean="0"/>
              <a:t>11/3/22</a:t>
            </a:fld>
            <a:endParaRPr lang="en-US"/>
          </a:p>
        </p:txBody>
      </p:sp>
      <p:sp>
        <p:nvSpPr>
          <p:cNvPr id="11" name="Footer Placeholder 10"/>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2" name="Slide Number Placeholder 11"/>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3" name="Title 12"/>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3926641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025515" y="6356350"/>
            <a:ext cx="848995" cy="278130"/>
          </a:xfrm>
        </p:spPr>
        <p:txBody>
          <a:bodyPr/>
          <a:lstStyle>
            <a:lvl1pPr>
              <a:defRPr>
                <a:solidFill>
                  <a:srgbClr val="FF9800"/>
                </a:solidFill>
              </a:defRPr>
            </a:lvl1pPr>
          </a:lstStyle>
          <a:p>
            <a:fld id="{4192BE90-38E7-0B47-9086-71868AE2BB2E}" type="datetime1">
              <a:rPr lang="en-US" smtClean="0"/>
              <a:t>11/3/22</a:t>
            </a:fld>
            <a:endParaRPr lang="en-US"/>
          </a:p>
        </p:txBody>
      </p:sp>
      <p:sp>
        <p:nvSpPr>
          <p:cNvPr id="7" name="Footer Placeholder 6"/>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8" name="Slide Number Placeholder 7"/>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9" name="Title 8"/>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2183427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025515" y="6356350"/>
            <a:ext cx="848995" cy="278130"/>
          </a:xfrm>
        </p:spPr>
        <p:txBody>
          <a:bodyPr/>
          <a:lstStyle>
            <a:lvl1pPr>
              <a:defRPr>
                <a:solidFill>
                  <a:srgbClr val="FF9800"/>
                </a:solidFill>
              </a:defRPr>
            </a:lvl1pPr>
          </a:lstStyle>
          <a:p>
            <a:fld id="{621A78C9-DF7C-C94F-B7E0-FD16F8D8E3AB}" type="datetime1">
              <a:rPr lang="en-US" smtClean="0"/>
              <a:t>11/3/22</a:t>
            </a:fld>
            <a:endParaRPr lang="en-US"/>
          </a:p>
        </p:txBody>
      </p:sp>
      <p:sp>
        <p:nvSpPr>
          <p:cNvPr id="6" name="Footer Placeholder 5"/>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7" name="Slide Number Placeholder 6"/>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256603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1_Content with Capti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105" y="797560"/>
            <a:ext cx="3931920" cy="1259840"/>
          </a:xfrm>
        </p:spPr>
        <p:txBody>
          <a:bodyPr anchor="b"/>
          <a:lstStyle>
            <a:lvl1pPr algn="ctr">
              <a:defRPr sz="3200">
                <a:solidFill>
                  <a:srgbClr val="FF9800"/>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solidFill>
                  <a:srgbClr val="282828"/>
                </a:solidFill>
                <a:latin typeface="+mj-lt"/>
                <a:cs typeface="+mj-lt"/>
              </a:defRPr>
            </a:lvl1pPr>
            <a:lvl2pPr>
              <a:defRPr sz="2000">
                <a:solidFill>
                  <a:srgbClr val="282828"/>
                </a:solidFill>
                <a:latin typeface="+mj-lt"/>
                <a:cs typeface="+mj-lt"/>
              </a:defRPr>
            </a:lvl2pPr>
            <a:lvl3pPr>
              <a:defRPr sz="1800">
                <a:solidFill>
                  <a:srgbClr val="282828"/>
                </a:solidFill>
                <a:latin typeface="+mj-lt"/>
                <a:cs typeface="+mj-lt"/>
              </a:defRPr>
            </a:lvl3pPr>
            <a:lvl4pPr>
              <a:defRPr sz="1600">
                <a:solidFill>
                  <a:srgbClr val="282828"/>
                </a:solidFill>
                <a:latin typeface="+mj-lt"/>
                <a:cs typeface="+mj-lt"/>
              </a:defRPr>
            </a:lvl4pPr>
            <a:lvl5pPr>
              <a:defRPr sz="1800">
                <a:solidFill>
                  <a:srgbClr val="282828"/>
                </a:solidFill>
                <a:latin typeface="+mj-lt"/>
                <a:cs typeface="+mj-lt"/>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82828"/>
                </a:solidFill>
                <a:latin typeface="+mj-lt"/>
                <a:cs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0C032FB0-9337-1340-B9C5-2E8349C83DB3}"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327870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lgn="ctr">
              <a:defRPr sz="3200">
                <a:solidFill>
                  <a:srgbClr val="FF9800"/>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282828"/>
                </a:solidFill>
                <a:latin typeface="+mj-ea"/>
                <a:cs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82828"/>
                </a:solidFill>
                <a:latin typeface="+mj-lt"/>
                <a:cs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D7693B15-E70C-1F4B-BB4D-1B9475EEA1AB}"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130290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1_Title and Vertical Tex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lvl1pPr>
              <a:defRPr>
                <a:solidFill>
                  <a:srgbClr val="282828"/>
                </a:solidFill>
                <a:latin typeface="+mj-lt"/>
                <a:cs typeface="+mj-lt"/>
              </a:defRPr>
            </a:lvl1pPr>
            <a:lvl2pPr>
              <a:defRPr>
                <a:solidFill>
                  <a:srgbClr val="282828"/>
                </a:solidFill>
                <a:latin typeface="+mj-lt"/>
                <a:cs typeface="+mj-lt"/>
              </a:defRPr>
            </a:lvl2pPr>
            <a:lvl3pPr>
              <a:defRPr>
                <a:solidFill>
                  <a:srgbClr val="282828"/>
                </a:solidFill>
                <a:latin typeface="+mj-lt"/>
                <a:cs typeface="+mj-lt"/>
              </a:defRPr>
            </a:lvl3pPr>
            <a:lvl4pPr>
              <a:defRPr>
                <a:solidFill>
                  <a:srgbClr val="282828"/>
                </a:solidFill>
                <a:latin typeface="+mj-lt"/>
                <a:cs typeface="+mj-lt"/>
              </a:defRPr>
            </a:lvl4pPr>
            <a:lvl5pPr>
              <a:defRPr>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25515" y="6356350"/>
            <a:ext cx="848995" cy="278130"/>
          </a:xfrm>
        </p:spPr>
        <p:txBody>
          <a:bodyPr/>
          <a:lstStyle>
            <a:lvl1pPr>
              <a:defRPr>
                <a:solidFill>
                  <a:srgbClr val="FF9800"/>
                </a:solidFill>
              </a:defRPr>
            </a:lvl1pPr>
          </a:lstStyle>
          <a:p>
            <a:fld id="{DD097388-8703-FB4E-891F-A9F50AB0A9C5}" type="datetime1">
              <a:rPr lang="en-US" smtClean="0"/>
              <a:t>11/3/22</a:t>
            </a:fld>
            <a:endParaRPr lang="en-US"/>
          </a:p>
        </p:txBody>
      </p:sp>
      <p:sp>
        <p:nvSpPr>
          <p:cNvPr id="8" name="Footer Placeholder 7"/>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9" name="Slide Number Placeholder 8"/>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0" name="Title 9"/>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319659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4690"/>
            <a:ext cx="2628900" cy="5482590"/>
          </a:xfrm>
        </p:spPr>
        <p:txBody>
          <a:bodyPr vert="eaVert"/>
          <a:lstStyle>
            <a:lvl1pPr algn="ctr">
              <a:defRPr sz="4000">
                <a:solidFill>
                  <a:srgbClr val="FF9800"/>
                </a:solidFill>
              </a:defRPr>
            </a:lvl1pPr>
          </a:lstStyle>
          <a:p>
            <a:r>
              <a:rPr lang="en-US"/>
              <a:t>Click to edit Master title style</a:t>
            </a:r>
          </a:p>
        </p:txBody>
      </p:sp>
      <p:sp>
        <p:nvSpPr>
          <p:cNvPr id="3" name="Vertical Text Placeholder 2"/>
          <p:cNvSpPr>
            <a:spLocks noGrp="1"/>
          </p:cNvSpPr>
          <p:nvPr>
            <p:ph type="body" orient="vert" idx="1"/>
          </p:nvPr>
        </p:nvSpPr>
        <p:spPr>
          <a:xfrm>
            <a:off x="838200" y="694690"/>
            <a:ext cx="7734300" cy="5482590"/>
          </a:xfrm>
        </p:spPr>
        <p:txBody>
          <a:bodyPr vert="eaVert"/>
          <a:lstStyle>
            <a:lvl1pPr>
              <a:defRPr>
                <a:solidFill>
                  <a:srgbClr val="282828"/>
                </a:solidFill>
                <a:latin typeface="+mj-lt"/>
                <a:cs typeface="+mj-lt"/>
              </a:defRPr>
            </a:lvl1pPr>
            <a:lvl2pPr>
              <a:defRPr>
                <a:solidFill>
                  <a:srgbClr val="282828"/>
                </a:solidFill>
                <a:latin typeface="+mj-lt"/>
                <a:cs typeface="+mj-lt"/>
              </a:defRPr>
            </a:lvl2pPr>
            <a:lvl3pPr>
              <a:defRPr>
                <a:solidFill>
                  <a:srgbClr val="282828"/>
                </a:solidFill>
                <a:latin typeface="+mj-lt"/>
                <a:cs typeface="+mj-lt"/>
              </a:defRPr>
            </a:lvl3pPr>
            <a:lvl4pPr>
              <a:defRPr>
                <a:solidFill>
                  <a:srgbClr val="282828"/>
                </a:solidFill>
                <a:latin typeface="+mj-lt"/>
                <a:cs typeface="+mj-lt"/>
              </a:defRPr>
            </a:lvl4pPr>
            <a:lvl5pPr>
              <a:defRPr>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25515" y="6356350"/>
            <a:ext cx="848995" cy="278130"/>
          </a:xfrm>
        </p:spPr>
        <p:txBody>
          <a:bodyPr/>
          <a:lstStyle>
            <a:lvl1pPr>
              <a:defRPr>
                <a:solidFill>
                  <a:srgbClr val="FF9800"/>
                </a:solidFill>
              </a:defRPr>
            </a:lvl1pPr>
          </a:lstStyle>
          <a:p>
            <a:fld id="{911D29A6-E899-5A42-8AFA-876DED673E92}" type="datetime1">
              <a:rPr lang="en-US" smtClean="0"/>
              <a:t>11/3/22</a:t>
            </a:fld>
            <a:endParaRPr lang="en-US"/>
          </a:p>
        </p:txBody>
      </p:sp>
      <p:sp>
        <p:nvSpPr>
          <p:cNvPr id="8" name="Footer Placeholder 7"/>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9" name="Slide Number Placeholder 8"/>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3729864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6940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4049078"/>
            <a:ext cx="9144000" cy="1655762"/>
          </a:xfrm>
        </p:spPr>
        <p:txBody>
          <a:bodyPr/>
          <a:lstStyle>
            <a:lvl1pPr marL="0" indent="0" algn="ctr">
              <a:buNone/>
              <a:defRPr sz="2000">
                <a:solidFill>
                  <a:schemeClr val="bg1"/>
                </a:solidFill>
                <a:latin typeface="+mj-lt"/>
                <a:cs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724400" y="5845175"/>
            <a:ext cx="2743200" cy="365125"/>
          </a:xfrm>
        </p:spPr>
        <p:txBody>
          <a:bodyPr/>
          <a:lstStyle>
            <a:lvl1pPr algn="ctr">
              <a:defRPr>
                <a:solidFill>
                  <a:schemeClr val="bg1"/>
                </a:solidFill>
              </a:defRPr>
            </a:lvl1pPr>
          </a:lstStyle>
          <a:p>
            <a:fld id="{CB0543E0-7735-7B42-A88D-3644FAA24DEA}" type="datetime1">
              <a:rPr lang="en-US" smtClean="0"/>
              <a:t>11/3/22</a:t>
            </a:fld>
            <a:endParaRPr lang="en-US"/>
          </a:p>
        </p:txBody>
      </p:sp>
    </p:spTree>
    <p:extLst>
      <p:ext uri="{BB962C8B-B14F-4D97-AF65-F5344CB8AC3E}">
        <p14:creationId xmlns:p14="http://schemas.microsoft.com/office/powerpoint/2010/main" val="3865593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
        <p:nvSpPr>
          <p:cNvPr id="3" name="Content Placeholder 2"/>
          <p:cNvSpPr>
            <a:spLocks noGrp="1"/>
          </p:cNvSpPr>
          <p:nvPr>
            <p:ph idx="1"/>
          </p:nvPr>
        </p:nvSpPr>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25515" y="6356350"/>
            <a:ext cx="848995" cy="278130"/>
          </a:xfrm>
        </p:spPr>
        <p:txBody>
          <a:bodyPr/>
          <a:lstStyle>
            <a:lvl1pPr>
              <a:defRPr>
                <a:solidFill>
                  <a:srgbClr val="FF9800"/>
                </a:solidFill>
              </a:defRPr>
            </a:lvl1pPr>
          </a:lstStyle>
          <a:p>
            <a:fld id="{FA0CC3C4-B5C3-2845-A524-F64C94319F77}" type="datetime1">
              <a:rPr lang="en-US" smtClean="0"/>
              <a:t>11/3/22</a:t>
            </a:fld>
            <a:endParaRPr lang="en-US"/>
          </a:p>
        </p:txBody>
      </p:sp>
      <p:sp>
        <p:nvSpPr>
          <p:cNvPr id="5" name="Footer Placeholder 4"/>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6" name="Slide Number Placeholder 5"/>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11707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lgn="ctr">
              <a:defRPr sz="6000">
                <a:solidFill>
                  <a:srgbClr val="FF9800"/>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rgbClr val="28282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142355"/>
            <a:ext cx="2743200" cy="229870"/>
          </a:xfrm>
        </p:spPr>
        <p:txBody>
          <a:bodyPr/>
          <a:lstStyle/>
          <a:p>
            <a:fld id="{866570E0-38EE-244C-84F7-D32756F90117}" type="datetime1">
              <a:rPr lang="en-US" smtClean="0"/>
              <a:t>11/3/22</a:t>
            </a:fld>
            <a:endParaRPr lang="en-US"/>
          </a:p>
        </p:txBody>
      </p:sp>
      <p:sp>
        <p:nvSpPr>
          <p:cNvPr id="5" name="Footer Placeholder 4"/>
          <p:cNvSpPr>
            <a:spLocks noGrp="1"/>
          </p:cNvSpPr>
          <p:nvPr>
            <p:ph type="ftr" sz="quarter" idx="11"/>
          </p:nvPr>
        </p:nvSpPr>
        <p:spPr>
          <a:xfrm>
            <a:off x="4038600" y="6142355"/>
            <a:ext cx="4114800" cy="229870"/>
          </a:xfrm>
        </p:spPr>
        <p:txBody>
          <a:bodyPr/>
          <a:lstStyle>
            <a:lvl1pPr>
              <a:defRPr>
                <a:solidFill>
                  <a:srgbClr val="FF9800"/>
                </a:solidFill>
              </a:defRPr>
            </a:lvl1pPr>
          </a:lstStyle>
          <a:p>
            <a:endParaRPr lang="en-US"/>
          </a:p>
        </p:txBody>
      </p:sp>
      <p:sp>
        <p:nvSpPr>
          <p:cNvPr id="6" name="Slide Number Placeholder 5"/>
          <p:cNvSpPr>
            <a:spLocks noGrp="1"/>
          </p:cNvSpPr>
          <p:nvPr>
            <p:ph type="sldNum" sz="quarter" idx="12"/>
          </p:nvPr>
        </p:nvSpPr>
        <p:spPr>
          <a:xfrm>
            <a:off x="8610600" y="6142355"/>
            <a:ext cx="2743200" cy="229870"/>
          </a:xfrm>
        </p:spPr>
        <p:txBody>
          <a:bodyPr/>
          <a:lstStyle/>
          <a:p>
            <a:fld id="{B8857A30-67A0-C14C-AB24-93BA5F1B7851}" type="slidenum">
              <a:rPr lang="en-US" smtClean="0"/>
              <a:t>‹#›</a:t>
            </a:fld>
            <a:endParaRPr lang="en-US"/>
          </a:p>
        </p:txBody>
      </p:sp>
    </p:spTree>
    <p:extLst>
      <p:ext uri="{BB962C8B-B14F-4D97-AF65-F5344CB8AC3E}">
        <p14:creationId xmlns:p14="http://schemas.microsoft.com/office/powerpoint/2010/main" val="3919779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000">
                <a:solidFill>
                  <a:srgbClr val="282828"/>
                </a:solidFill>
                <a:latin typeface="+mj-lt"/>
                <a:cs typeface="+mj-lt"/>
              </a:defRPr>
            </a:lvl1pPr>
            <a:lvl2pPr>
              <a:defRPr sz="1800">
                <a:solidFill>
                  <a:srgbClr val="282828"/>
                </a:solidFill>
                <a:latin typeface="+mj-lt"/>
                <a:cs typeface="+mj-lt"/>
              </a:defRPr>
            </a:lvl2pPr>
            <a:lvl3pPr>
              <a:defRPr sz="1600">
                <a:solidFill>
                  <a:srgbClr val="282828"/>
                </a:solidFill>
                <a:latin typeface="+mj-lt"/>
                <a:cs typeface="+mj-lt"/>
              </a:defRPr>
            </a:lvl3pPr>
            <a:lvl4pPr>
              <a:defRPr sz="1400">
                <a:solidFill>
                  <a:srgbClr val="282828"/>
                </a:solidFill>
                <a:latin typeface="+mj-lt"/>
                <a:cs typeface="+mj-lt"/>
              </a:defRPr>
            </a:lvl4pPr>
            <a:lvl5pPr>
              <a:defRPr sz="1600">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D1D6982C-7DCE-E346-8D02-477E87EF3B6A}"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1" name="Title 10"/>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1250618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05" y="1759585"/>
            <a:ext cx="5157470" cy="502920"/>
          </a:xfrm>
        </p:spPr>
        <p:txBody>
          <a:bodyPr anchor="b"/>
          <a:lstStyle>
            <a:lvl1pPr marL="0" indent="0">
              <a:buNone/>
              <a:defRPr sz="2400" b="0">
                <a:solidFill>
                  <a:srgbClr val="28282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105" y="2360295"/>
            <a:ext cx="5157470" cy="3829685"/>
          </a:xfrm>
        </p:spPr>
        <p:txBody>
          <a:bodyPr/>
          <a:lstStyle>
            <a:lvl1pPr>
              <a:defRPr sz="2000">
                <a:solidFill>
                  <a:srgbClr val="282828"/>
                </a:solidFill>
                <a:latin typeface="+mj-ea"/>
                <a:cs typeface="+mj-ea"/>
              </a:defRPr>
            </a:lvl1pPr>
            <a:lvl2pPr>
              <a:defRPr sz="1800">
                <a:solidFill>
                  <a:srgbClr val="282828"/>
                </a:solidFill>
                <a:latin typeface="+mj-ea"/>
                <a:cs typeface="+mj-ea"/>
              </a:defRPr>
            </a:lvl2pPr>
            <a:lvl3pPr>
              <a:defRPr sz="1600">
                <a:solidFill>
                  <a:srgbClr val="282828"/>
                </a:solidFill>
                <a:latin typeface="+mj-ea"/>
                <a:cs typeface="+mj-ea"/>
              </a:defRPr>
            </a:lvl3pPr>
            <a:lvl4pPr>
              <a:defRPr sz="1400">
                <a:solidFill>
                  <a:srgbClr val="282828"/>
                </a:solidFill>
                <a:latin typeface="+mj-ea"/>
                <a:cs typeface="+mj-ea"/>
              </a:defRPr>
            </a:lvl4pPr>
            <a:lvl5pPr>
              <a:defRPr sz="1600">
                <a:solidFill>
                  <a:srgbClr val="282828"/>
                </a:solidFill>
                <a:latin typeface="+mj-ea"/>
                <a:cs typeface="+mj-e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759585"/>
            <a:ext cx="5183505" cy="502920"/>
          </a:xfrm>
        </p:spPr>
        <p:txBody>
          <a:bodyPr anchor="b"/>
          <a:lstStyle>
            <a:lvl1pPr marL="0" indent="0">
              <a:buNone/>
              <a:defRPr sz="2400" b="0">
                <a:solidFill>
                  <a:srgbClr val="28282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360295"/>
            <a:ext cx="5183505" cy="3829685"/>
          </a:xfrm>
        </p:spPr>
        <p:txBody>
          <a:bodyPr/>
          <a:lstStyle>
            <a:lvl1pPr>
              <a:defRPr sz="2000">
                <a:solidFill>
                  <a:srgbClr val="282828"/>
                </a:solidFill>
                <a:latin typeface="+mj-ea"/>
                <a:cs typeface="+mj-ea"/>
              </a:defRPr>
            </a:lvl1pPr>
            <a:lvl2pPr>
              <a:defRPr sz="1800">
                <a:solidFill>
                  <a:srgbClr val="282828"/>
                </a:solidFill>
                <a:latin typeface="+mj-ea"/>
                <a:cs typeface="+mj-ea"/>
              </a:defRPr>
            </a:lvl2pPr>
            <a:lvl3pPr>
              <a:defRPr sz="1600">
                <a:solidFill>
                  <a:srgbClr val="282828"/>
                </a:solidFill>
                <a:latin typeface="+mj-ea"/>
                <a:cs typeface="+mj-ea"/>
              </a:defRPr>
            </a:lvl3pPr>
            <a:lvl4pPr>
              <a:defRPr sz="1400">
                <a:solidFill>
                  <a:srgbClr val="282828"/>
                </a:solidFill>
                <a:latin typeface="+mj-ea"/>
                <a:cs typeface="+mj-ea"/>
              </a:defRPr>
            </a:lvl4pPr>
            <a:lvl5pPr>
              <a:defRPr sz="1600">
                <a:solidFill>
                  <a:srgbClr val="282828"/>
                </a:solidFill>
                <a:latin typeface="+mj-ea"/>
                <a:cs typeface="+mj-e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a:xfrm>
            <a:off x="6025515" y="6356350"/>
            <a:ext cx="848995" cy="278130"/>
          </a:xfrm>
        </p:spPr>
        <p:txBody>
          <a:bodyPr/>
          <a:lstStyle>
            <a:lvl1pPr>
              <a:defRPr>
                <a:solidFill>
                  <a:srgbClr val="FF9800"/>
                </a:solidFill>
              </a:defRPr>
            </a:lvl1pPr>
          </a:lstStyle>
          <a:p>
            <a:fld id="{271C4D03-8E07-0B45-92A5-13DE792EDFC5}" type="datetime1">
              <a:rPr lang="en-US" smtClean="0"/>
              <a:t>11/3/22</a:t>
            </a:fld>
            <a:endParaRPr lang="en-US"/>
          </a:p>
        </p:txBody>
      </p:sp>
      <p:sp>
        <p:nvSpPr>
          <p:cNvPr id="11" name="Footer Placeholder 10"/>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2" name="Slide Number Placeholder 11"/>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3" name="Title 12"/>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2636266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025515" y="6356350"/>
            <a:ext cx="848995" cy="278130"/>
          </a:xfrm>
        </p:spPr>
        <p:txBody>
          <a:bodyPr/>
          <a:lstStyle>
            <a:lvl1pPr>
              <a:defRPr>
                <a:solidFill>
                  <a:srgbClr val="FF9800"/>
                </a:solidFill>
              </a:defRPr>
            </a:lvl1pPr>
          </a:lstStyle>
          <a:p>
            <a:fld id="{4192BE90-38E7-0B47-9086-71868AE2BB2E}" type="datetime1">
              <a:rPr lang="en-US" smtClean="0"/>
              <a:t>11/3/22</a:t>
            </a:fld>
            <a:endParaRPr lang="en-US"/>
          </a:p>
        </p:txBody>
      </p:sp>
      <p:sp>
        <p:nvSpPr>
          <p:cNvPr id="7" name="Footer Placeholder 6"/>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8" name="Slide Number Placeholder 7"/>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9" name="Title 8"/>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140897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025515" y="6356350"/>
            <a:ext cx="848995" cy="278130"/>
          </a:xfrm>
        </p:spPr>
        <p:txBody>
          <a:bodyPr/>
          <a:lstStyle>
            <a:lvl1pPr>
              <a:defRPr>
                <a:solidFill>
                  <a:srgbClr val="FF9800"/>
                </a:solidFill>
              </a:defRPr>
            </a:lvl1pPr>
          </a:lstStyle>
          <a:p>
            <a:fld id="{621A78C9-DF7C-C94F-B7E0-FD16F8D8E3AB}" type="datetime1">
              <a:rPr lang="en-US" smtClean="0"/>
              <a:t>11/3/22</a:t>
            </a:fld>
            <a:endParaRPr lang="en-US"/>
          </a:p>
        </p:txBody>
      </p:sp>
      <p:sp>
        <p:nvSpPr>
          <p:cNvPr id="6" name="Footer Placeholder 5"/>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7" name="Slide Number Placeholder 6"/>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987463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105" y="797560"/>
            <a:ext cx="3931920" cy="1259840"/>
          </a:xfrm>
        </p:spPr>
        <p:txBody>
          <a:bodyPr anchor="b"/>
          <a:lstStyle>
            <a:lvl1pPr algn="ctr">
              <a:defRPr sz="3200">
                <a:solidFill>
                  <a:srgbClr val="FF9800"/>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solidFill>
                  <a:srgbClr val="282828"/>
                </a:solidFill>
                <a:latin typeface="+mj-lt"/>
                <a:cs typeface="+mj-lt"/>
              </a:defRPr>
            </a:lvl1pPr>
            <a:lvl2pPr>
              <a:defRPr sz="2000">
                <a:solidFill>
                  <a:srgbClr val="282828"/>
                </a:solidFill>
                <a:latin typeface="+mj-lt"/>
                <a:cs typeface="+mj-lt"/>
              </a:defRPr>
            </a:lvl2pPr>
            <a:lvl3pPr>
              <a:defRPr sz="1800">
                <a:solidFill>
                  <a:srgbClr val="282828"/>
                </a:solidFill>
                <a:latin typeface="+mj-lt"/>
                <a:cs typeface="+mj-lt"/>
              </a:defRPr>
            </a:lvl3pPr>
            <a:lvl4pPr>
              <a:defRPr sz="1600">
                <a:solidFill>
                  <a:srgbClr val="282828"/>
                </a:solidFill>
                <a:latin typeface="+mj-lt"/>
                <a:cs typeface="+mj-lt"/>
              </a:defRPr>
            </a:lvl4pPr>
            <a:lvl5pPr>
              <a:defRPr sz="1800">
                <a:solidFill>
                  <a:srgbClr val="282828"/>
                </a:solidFill>
                <a:latin typeface="+mj-lt"/>
                <a:cs typeface="+mj-lt"/>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82828"/>
                </a:solidFill>
                <a:latin typeface="+mj-lt"/>
                <a:cs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0C032FB0-9337-1340-B9C5-2E8349C83DB3}"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1246788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lgn="ctr">
              <a:defRPr sz="3200">
                <a:solidFill>
                  <a:srgbClr val="FF9800"/>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rgbClr val="282828"/>
                </a:solidFill>
                <a:latin typeface="+mj-ea"/>
                <a:cs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82828"/>
                </a:solidFill>
                <a:latin typeface="+mj-lt"/>
                <a:cs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a:xfrm>
            <a:off x="6025515" y="6356350"/>
            <a:ext cx="848995" cy="278130"/>
          </a:xfrm>
        </p:spPr>
        <p:txBody>
          <a:bodyPr/>
          <a:lstStyle>
            <a:lvl1pPr>
              <a:defRPr>
                <a:solidFill>
                  <a:srgbClr val="FF9800"/>
                </a:solidFill>
              </a:defRPr>
            </a:lvl1pPr>
          </a:lstStyle>
          <a:p>
            <a:fld id="{D7693B15-E70C-1F4B-BB4D-1B9475EEA1AB}" type="datetime1">
              <a:rPr lang="en-US" smtClean="0"/>
              <a:t>11/3/22</a:t>
            </a:fld>
            <a:endParaRPr lang="en-US"/>
          </a:p>
        </p:txBody>
      </p:sp>
      <p:sp>
        <p:nvSpPr>
          <p:cNvPr id="9" name="Footer Placeholder 8"/>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10" name="Slide Number Placeholder 9"/>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3468320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lvl1pPr>
              <a:defRPr>
                <a:solidFill>
                  <a:srgbClr val="282828"/>
                </a:solidFill>
                <a:latin typeface="+mj-lt"/>
                <a:cs typeface="+mj-lt"/>
              </a:defRPr>
            </a:lvl1pPr>
            <a:lvl2pPr>
              <a:defRPr>
                <a:solidFill>
                  <a:srgbClr val="282828"/>
                </a:solidFill>
                <a:latin typeface="+mj-lt"/>
                <a:cs typeface="+mj-lt"/>
              </a:defRPr>
            </a:lvl2pPr>
            <a:lvl3pPr>
              <a:defRPr>
                <a:solidFill>
                  <a:srgbClr val="282828"/>
                </a:solidFill>
                <a:latin typeface="+mj-lt"/>
                <a:cs typeface="+mj-lt"/>
              </a:defRPr>
            </a:lvl3pPr>
            <a:lvl4pPr>
              <a:defRPr>
                <a:solidFill>
                  <a:srgbClr val="282828"/>
                </a:solidFill>
                <a:latin typeface="+mj-lt"/>
                <a:cs typeface="+mj-lt"/>
              </a:defRPr>
            </a:lvl4pPr>
            <a:lvl5pPr>
              <a:defRPr>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25515" y="6356350"/>
            <a:ext cx="848995" cy="278130"/>
          </a:xfrm>
        </p:spPr>
        <p:txBody>
          <a:bodyPr/>
          <a:lstStyle>
            <a:lvl1pPr>
              <a:defRPr>
                <a:solidFill>
                  <a:srgbClr val="FF9800"/>
                </a:solidFill>
              </a:defRPr>
            </a:lvl1pPr>
          </a:lstStyle>
          <a:p>
            <a:fld id="{DD097388-8703-FB4E-891F-A9F50AB0A9C5}" type="datetime1">
              <a:rPr lang="en-US" smtClean="0"/>
              <a:t>11/3/22</a:t>
            </a:fld>
            <a:endParaRPr lang="en-US"/>
          </a:p>
        </p:txBody>
      </p:sp>
      <p:sp>
        <p:nvSpPr>
          <p:cNvPr id="8" name="Footer Placeholder 7"/>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9" name="Slide Number Placeholder 8"/>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
        <p:nvSpPr>
          <p:cNvPr id="10" name="Title 9"/>
          <p:cNvSpPr>
            <a:spLocks noGrp="1"/>
          </p:cNvSpPr>
          <p:nvPr>
            <p:ph type="title"/>
          </p:nvPr>
        </p:nvSpPr>
        <p:spPr>
          <a:xfrm>
            <a:off x="838200" y="666750"/>
            <a:ext cx="10515600" cy="1024255"/>
          </a:xfrm>
        </p:spPr>
        <p:txBody>
          <a:bodyPr/>
          <a:lstStyle>
            <a:lvl1pPr algn="ctr">
              <a:defRPr sz="3600">
                <a:solidFill>
                  <a:srgbClr val="FF9800"/>
                </a:solidFill>
              </a:defRPr>
            </a:lvl1pPr>
          </a:lstStyle>
          <a:p>
            <a:r>
              <a:rPr lang="en-US"/>
              <a:t>Click to edit Master title style</a:t>
            </a:r>
          </a:p>
        </p:txBody>
      </p:sp>
    </p:spTree>
    <p:extLst>
      <p:ext uri="{BB962C8B-B14F-4D97-AF65-F5344CB8AC3E}">
        <p14:creationId xmlns:p14="http://schemas.microsoft.com/office/powerpoint/2010/main" val="18263692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1">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4690"/>
            <a:ext cx="2628900" cy="5482590"/>
          </a:xfrm>
        </p:spPr>
        <p:txBody>
          <a:bodyPr vert="eaVert"/>
          <a:lstStyle>
            <a:lvl1pPr algn="ctr">
              <a:defRPr sz="4000">
                <a:solidFill>
                  <a:srgbClr val="FF9800"/>
                </a:solidFill>
              </a:defRPr>
            </a:lvl1pPr>
          </a:lstStyle>
          <a:p>
            <a:r>
              <a:rPr lang="en-US"/>
              <a:t>Click to edit Master title style</a:t>
            </a:r>
          </a:p>
        </p:txBody>
      </p:sp>
      <p:sp>
        <p:nvSpPr>
          <p:cNvPr id="3" name="Vertical Text Placeholder 2"/>
          <p:cNvSpPr>
            <a:spLocks noGrp="1"/>
          </p:cNvSpPr>
          <p:nvPr>
            <p:ph type="body" orient="vert" idx="1"/>
          </p:nvPr>
        </p:nvSpPr>
        <p:spPr>
          <a:xfrm>
            <a:off x="838200" y="694690"/>
            <a:ext cx="7734300" cy="5482590"/>
          </a:xfrm>
        </p:spPr>
        <p:txBody>
          <a:bodyPr vert="eaVert"/>
          <a:lstStyle>
            <a:lvl1pPr>
              <a:defRPr>
                <a:solidFill>
                  <a:srgbClr val="282828"/>
                </a:solidFill>
                <a:latin typeface="+mj-lt"/>
                <a:cs typeface="+mj-lt"/>
              </a:defRPr>
            </a:lvl1pPr>
            <a:lvl2pPr>
              <a:defRPr>
                <a:solidFill>
                  <a:srgbClr val="282828"/>
                </a:solidFill>
                <a:latin typeface="+mj-lt"/>
                <a:cs typeface="+mj-lt"/>
              </a:defRPr>
            </a:lvl2pPr>
            <a:lvl3pPr>
              <a:defRPr>
                <a:solidFill>
                  <a:srgbClr val="282828"/>
                </a:solidFill>
                <a:latin typeface="+mj-lt"/>
                <a:cs typeface="+mj-lt"/>
              </a:defRPr>
            </a:lvl3pPr>
            <a:lvl4pPr>
              <a:defRPr>
                <a:solidFill>
                  <a:srgbClr val="282828"/>
                </a:solidFill>
                <a:latin typeface="+mj-lt"/>
                <a:cs typeface="+mj-lt"/>
              </a:defRPr>
            </a:lvl4pPr>
            <a:lvl5pPr>
              <a:defRPr>
                <a:solidFill>
                  <a:srgbClr val="282828"/>
                </a:solidFill>
                <a:latin typeface="+mj-lt"/>
                <a:cs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25515" y="6356350"/>
            <a:ext cx="848995" cy="278130"/>
          </a:xfrm>
        </p:spPr>
        <p:txBody>
          <a:bodyPr/>
          <a:lstStyle>
            <a:lvl1pPr>
              <a:defRPr>
                <a:solidFill>
                  <a:srgbClr val="FF9800"/>
                </a:solidFill>
              </a:defRPr>
            </a:lvl1pPr>
          </a:lstStyle>
          <a:p>
            <a:fld id="{911D29A6-E899-5A42-8AFA-876DED673E92}" type="datetime1">
              <a:rPr lang="en-US" smtClean="0"/>
              <a:t>11/3/22</a:t>
            </a:fld>
            <a:endParaRPr lang="en-US"/>
          </a:p>
        </p:txBody>
      </p:sp>
      <p:sp>
        <p:nvSpPr>
          <p:cNvPr id="8" name="Footer Placeholder 7"/>
          <p:cNvSpPr>
            <a:spLocks noGrp="1"/>
          </p:cNvSpPr>
          <p:nvPr>
            <p:ph type="ftr" sz="quarter" idx="11"/>
          </p:nvPr>
        </p:nvSpPr>
        <p:spPr>
          <a:xfrm>
            <a:off x="6875145" y="6356350"/>
            <a:ext cx="3911600" cy="278130"/>
          </a:xfrm>
        </p:spPr>
        <p:txBody>
          <a:bodyPr/>
          <a:lstStyle>
            <a:lvl1pPr>
              <a:defRPr>
                <a:solidFill>
                  <a:srgbClr val="FF9800"/>
                </a:solidFill>
              </a:defRPr>
            </a:lvl1pPr>
          </a:lstStyle>
          <a:p>
            <a:endParaRPr lang="en-US"/>
          </a:p>
        </p:txBody>
      </p:sp>
      <p:sp>
        <p:nvSpPr>
          <p:cNvPr id="9" name="Slide Number Placeholder 8"/>
          <p:cNvSpPr>
            <a:spLocks noGrp="1"/>
          </p:cNvSpPr>
          <p:nvPr>
            <p:ph type="sldNum" sz="quarter" idx="12"/>
          </p:nvPr>
        </p:nvSpPr>
        <p:spPr>
          <a:xfrm>
            <a:off x="10786745" y="6356350"/>
            <a:ext cx="567055" cy="278130"/>
          </a:xfrm>
        </p:spPr>
        <p:txBody>
          <a:bodyPr/>
          <a:lstStyle>
            <a:lvl1pPr>
              <a:defRPr>
                <a:solidFill>
                  <a:srgbClr val="FF9800"/>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15585287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7"/>
        <p:cNvGrpSpPr/>
        <p:nvPr/>
      </p:nvGrpSpPr>
      <p:grpSpPr>
        <a:xfrm>
          <a:off x="0" y="0"/>
          <a:ext cx="0" cy="0"/>
          <a:chOff x="0" y="0"/>
          <a:chExt cx="0" cy="0"/>
        </a:xfrm>
      </p:grpSpPr>
      <p:sp>
        <p:nvSpPr>
          <p:cNvPr id="18" name="Google Shape;18;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11"/>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151016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332173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lt1"/>
        </a:solidFill>
        <a:effectLst/>
      </p:bgPr>
    </p:bg>
    <p:spTree>
      <p:nvGrpSpPr>
        <p:cNvPr id="1" name="Shape 31"/>
        <p:cNvGrpSpPr/>
        <p:nvPr/>
      </p:nvGrpSpPr>
      <p:grpSpPr>
        <a:xfrm>
          <a:off x="0" y="0"/>
          <a:ext cx="0" cy="0"/>
          <a:chOff x="0" y="0"/>
          <a:chExt cx="0" cy="0"/>
        </a:xfrm>
      </p:grpSpPr>
      <p:sp>
        <p:nvSpPr>
          <p:cNvPr id="32" name="Google Shape;32;p1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Arial"/>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3"/>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20000"/>
              </a:lnSpc>
              <a:spcBef>
                <a:spcPts val="200"/>
              </a:spcBef>
              <a:spcAft>
                <a:spcPts val="0"/>
              </a:spcAft>
              <a:buClr>
                <a:srgbClr val="888888"/>
              </a:buClr>
              <a:buSzPts val="1800"/>
              <a:buNone/>
              <a:defRPr sz="1800">
                <a:solidFill>
                  <a:srgbClr val="888888"/>
                </a:solidFill>
              </a:defRPr>
            </a:lvl2pPr>
            <a:lvl3pPr marL="1371600" lvl="2" indent="-228600" algn="l">
              <a:lnSpc>
                <a:spcPct val="120000"/>
              </a:lnSpc>
              <a:spcBef>
                <a:spcPts val="400"/>
              </a:spcBef>
              <a:spcAft>
                <a:spcPts val="0"/>
              </a:spcAft>
              <a:buClr>
                <a:srgbClr val="888888"/>
              </a:buClr>
              <a:buSzPts val="1600"/>
              <a:buNone/>
              <a:defRPr sz="1600">
                <a:solidFill>
                  <a:srgbClr val="888888"/>
                </a:solidFill>
              </a:defRPr>
            </a:lvl3pPr>
            <a:lvl4pPr marL="1828800" lvl="3" indent="-228600" algn="l">
              <a:lnSpc>
                <a:spcPct val="120000"/>
              </a:lnSpc>
              <a:spcBef>
                <a:spcPts val="400"/>
              </a:spcBef>
              <a:spcAft>
                <a:spcPts val="0"/>
              </a:spcAft>
              <a:buClr>
                <a:srgbClr val="888888"/>
              </a:buClr>
              <a:buSzPts val="1400"/>
              <a:buNone/>
              <a:defRPr sz="1400">
                <a:solidFill>
                  <a:srgbClr val="888888"/>
                </a:solidFill>
              </a:defRPr>
            </a:lvl4pPr>
            <a:lvl5pPr marL="2286000" lvl="4" indent="-228600" algn="l">
              <a:lnSpc>
                <a:spcPct val="12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35" name="Google Shape;35;p13"/>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36" name="Google Shape;36;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8828027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4"/>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14"/>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995795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6"/>
        <p:cNvGrpSpPr/>
        <p:nvPr/>
      </p:nvGrpSpPr>
      <p:grpSpPr>
        <a:xfrm>
          <a:off x="0" y="0"/>
          <a:ext cx="0" cy="0"/>
          <a:chOff x="0" y="0"/>
          <a:chExt cx="0" cy="0"/>
        </a:xfrm>
      </p:grpSpPr>
      <p:sp>
        <p:nvSpPr>
          <p:cNvPr id="47" name="Google Shape;47;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5"/>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15"/>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15"/>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1" name="Google Shape;51;p15"/>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1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4212746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8536755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Google Shape;61;p1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2918528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5"/>
        <p:cNvGrpSpPr/>
        <p:nvPr/>
      </p:nvGrpSpPr>
      <p:grpSpPr>
        <a:xfrm>
          <a:off x="0" y="0"/>
          <a:ext cx="0" cy="0"/>
          <a:chOff x="0" y="0"/>
          <a:chExt cx="0" cy="0"/>
        </a:xfrm>
      </p:grpSpPr>
      <p:sp>
        <p:nvSpPr>
          <p:cNvPr id="66" name="Google Shape;66;p18"/>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8"/>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8"/>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18"/>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1800"/>
              <a:buNone/>
              <a:defRPr sz="1800">
                <a:solidFill>
                  <a:srgbClr val="FFFFFF"/>
                </a:solidFill>
              </a:defRPr>
            </a:lvl1pPr>
            <a:lvl2pPr marL="914400" lvl="1" indent="-228600" algn="l">
              <a:lnSpc>
                <a:spcPct val="120000"/>
              </a:lnSpc>
              <a:spcBef>
                <a:spcPts val="2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18"/>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Arial"/>
                <a:ea typeface="Arial"/>
                <a:cs typeface="Arial"/>
                <a:sym typeface="Arial"/>
              </a:defRPr>
            </a:lvl1pPr>
            <a:lvl2pPr marL="0" lvl="1" indent="0" algn="l">
              <a:spcBef>
                <a:spcPts val="0"/>
              </a:spcBef>
              <a:buNone/>
              <a:defRPr sz="800">
                <a:solidFill>
                  <a:schemeClr val="dk2"/>
                </a:solidFill>
                <a:latin typeface="Arial"/>
                <a:ea typeface="Arial"/>
                <a:cs typeface="Arial"/>
                <a:sym typeface="Arial"/>
              </a:defRPr>
            </a:lvl2pPr>
            <a:lvl3pPr marL="0" lvl="2" indent="0" algn="l">
              <a:spcBef>
                <a:spcPts val="0"/>
              </a:spcBef>
              <a:buNone/>
              <a:defRPr sz="800">
                <a:solidFill>
                  <a:schemeClr val="dk2"/>
                </a:solidFill>
                <a:latin typeface="Arial"/>
                <a:ea typeface="Arial"/>
                <a:cs typeface="Arial"/>
                <a:sym typeface="Arial"/>
              </a:defRPr>
            </a:lvl3pPr>
            <a:lvl4pPr marL="0" lvl="3" indent="0" algn="l">
              <a:spcBef>
                <a:spcPts val="0"/>
              </a:spcBef>
              <a:buNone/>
              <a:defRPr sz="800">
                <a:solidFill>
                  <a:schemeClr val="dk2"/>
                </a:solidFill>
                <a:latin typeface="Arial"/>
                <a:ea typeface="Arial"/>
                <a:cs typeface="Arial"/>
                <a:sym typeface="Arial"/>
              </a:defRPr>
            </a:lvl4pPr>
            <a:lvl5pPr marL="0" lvl="4" indent="0" algn="l">
              <a:spcBef>
                <a:spcPts val="0"/>
              </a:spcBef>
              <a:buNone/>
              <a:defRPr sz="800">
                <a:solidFill>
                  <a:schemeClr val="dk2"/>
                </a:solidFill>
                <a:latin typeface="Arial"/>
                <a:ea typeface="Arial"/>
                <a:cs typeface="Arial"/>
                <a:sym typeface="Arial"/>
              </a:defRPr>
            </a:lvl5pPr>
            <a:lvl6pPr marL="0" lvl="5" indent="0" algn="l">
              <a:spcBef>
                <a:spcPts val="0"/>
              </a:spcBef>
              <a:buNone/>
              <a:defRPr sz="800">
                <a:solidFill>
                  <a:schemeClr val="dk2"/>
                </a:solidFill>
                <a:latin typeface="Arial"/>
                <a:ea typeface="Arial"/>
                <a:cs typeface="Arial"/>
                <a:sym typeface="Arial"/>
              </a:defRPr>
            </a:lvl6pPr>
            <a:lvl7pPr marL="0" lvl="6" indent="0" algn="l">
              <a:spcBef>
                <a:spcPts val="0"/>
              </a:spcBef>
              <a:buNone/>
              <a:defRPr sz="800">
                <a:solidFill>
                  <a:schemeClr val="dk2"/>
                </a:solidFill>
                <a:latin typeface="Arial"/>
                <a:ea typeface="Arial"/>
                <a:cs typeface="Arial"/>
                <a:sym typeface="Arial"/>
              </a:defRPr>
            </a:lvl7pPr>
            <a:lvl8pPr marL="0" lvl="7" indent="0" algn="l">
              <a:spcBef>
                <a:spcPts val="0"/>
              </a:spcBef>
              <a:buNone/>
              <a:defRPr sz="800">
                <a:solidFill>
                  <a:schemeClr val="dk2"/>
                </a:solidFill>
                <a:latin typeface="Arial"/>
                <a:ea typeface="Arial"/>
                <a:cs typeface="Arial"/>
                <a:sym typeface="Arial"/>
              </a:defRPr>
            </a:lvl8pPr>
            <a:lvl9pPr marL="0" lvl="8" indent="0" algn="l">
              <a:spcBef>
                <a:spcPts val="0"/>
              </a:spcBef>
              <a:buNone/>
              <a:defRPr sz="800">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42274662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73"/>
        <p:cNvGrpSpPr/>
        <p:nvPr/>
      </p:nvGrpSpPr>
      <p:grpSpPr>
        <a:xfrm>
          <a:off x="0" y="0"/>
          <a:ext cx="0" cy="0"/>
          <a:chOff x="0" y="0"/>
          <a:chExt cx="0" cy="0"/>
        </a:xfrm>
      </p:grpSpPr>
      <p:sp>
        <p:nvSpPr>
          <p:cNvPr id="74" name="Google Shape;74;p19"/>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a:spLocks noGrp="1"/>
          </p:cNvSpPr>
          <p:nvPr>
            <p:ph type="pic" idx="2"/>
          </p:nvPr>
        </p:nvSpPr>
        <p:spPr>
          <a:xfrm>
            <a:off x="15" y="0"/>
            <a:ext cx="12191985" cy="4578350"/>
          </a:xfrm>
          <a:prstGeom prst="rect">
            <a:avLst/>
          </a:prstGeom>
          <a:solidFill>
            <a:srgbClr val="D8D8D8"/>
          </a:solidFill>
          <a:ln>
            <a:noFill/>
          </a:ln>
        </p:spPr>
      </p:sp>
      <p:sp>
        <p:nvSpPr>
          <p:cNvPr id="76" name="Google Shape;76;p19"/>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9"/>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20000"/>
              </a:lnSpc>
              <a:spcBef>
                <a:spcPts val="0"/>
              </a:spcBef>
              <a:spcAft>
                <a:spcPts val="0"/>
              </a:spcAft>
              <a:buSzPts val="1800"/>
              <a:buNone/>
              <a:defRPr sz="1800">
                <a:solidFill>
                  <a:srgbClr val="FFFFFF"/>
                </a:solidFill>
              </a:defRPr>
            </a:lvl1pPr>
            <a:lvl2pPr marL="914400" lvl="1" indent="-228600" algn="l">
              <a:lnSpc>
                <a:spcPct val="120000"/>
              </a:lnSpc>
              <a:spcBef>
                <a:spcPts val="6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864535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0"/>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9095320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7"/>
        <p:cNvGrpSpPr/>
        <p:nvPr/>
      </p:nvGrpSpPr>
      <p:grpSpPr>
        <a:xfrm>
          <a:off x="0" y="0"/>
          <a:ext cx="0" cy="0"/>
          <a:chOff x="0" y="0"/>
          <a:chExt cx="0" cy="0"/>
        </a:xfrm>
      </p:grpSpPr>
      <p:sp>
        <p:nvSpPr>
          <p:cNvPr id="88" name="Google Shape;88;p2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3923517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7BFBD-6024-48E0-AC0D-266C6EF7A30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92D2369E-6083-49D5-BC31-89E11CA5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AA3CC882-0EF4-46FC-B743-D7891209ACD0}"/>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825B3AE8-08CB-41CD-801F-94834845B43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4CD09D2-F3C3-4CC9-96EC-726D028CC731}"/>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13864713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DCB4D-9C39-465E-9B8F-B956B7259F0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27B1E36F-A48A-4671-A006-D4A4B492772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6ACEBC7-1CCD-4AB9-A8DC-403D88A6D03F}"/>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14681A34-2933-4097-B4F2-3F7765CFF0A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6A9778B-0C39-46F0-9D37-7345B6771E45}"/>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2791962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B6379-731B-46EB-9469-0508CA9D5C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90173540-A108-479F-B620-9B1B38D810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90C1BAD-CDD8-4F40-B1F7-297C0E4B5955}"/>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512A402C-8B29-426B-9D5D-7BEC69C76CE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6278D7C-1BD6-4B7E-8580-14E0033370E7}"/>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3978380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D0010D-0FFF-497E-9A55-46A5A57109C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AD0CDCFD-148D-4CD9-B932-CD4788903EA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32FCA192-9A4C-4E7C-8C5E-92C954A34D9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FC4CC87B-3552-4D5A-8FA3-575D7B87FE0D}"/>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6" name="Marcador de pie de página 5">
            <a:extLst>
              <a:ext uri="{FF2B5EF4-FFF2-40B4-BE49-F238E27FC236}">
                <a16:creationId xmlns:a16="http://schemas.microsoft.com/office/drawing/2014/main" id="{61F01C42-EE99-426B-A492-DB2135F21C9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D3410917-1716-4ACA-B8B9-DBC49D4CAFF8}"/>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2125974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AC476-AB79-4728-B562-DC50BF5F412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F60D918A-217C-4E9F-95B7-F92ECEFC82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2AAC565-F274-43ED-9E30-5805CF4FBD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81D37E1-2A70-49A6-8B2B-55C9E3079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53017F5-B92B-45DB-A826-1A270EB7BE5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EB03D0CD-A0A6-4443-8C64-E2439F3D1EE2}"/>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8" name="Marcador de pie de página 7">
            <a:extLst>
              <a:ext uri="{FF2B5EF4-FFF2-40B4-BE49-F238E27FC236}">
                <a16:creationId xmlns:a16="http://schemas.microsoft.com/office/drawing/2014/main" id="{606CC759-955D-43D9-AAEA-D4A81046565A}"/>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6726730F-4B7D-41A2-83D3-BA134B4F7EE7}"/>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3773829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6ABCC-E214-473D-B142-804182C99A5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2EB9710F-1B2D-408C-AAD0-E3D1D4CCCF18}"/>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4" name="Marcador de pie de página 3">
            <a:extLst>
              <a:ext uri="{FF2B5EF4-FFF2-40B4-BE49-F238E27FC236}">
                <a16:creationId xmlns:a16="http://schemas.microsoft.com/office/drawing/2014/main" id="{BD778BB3-3879-4733-808F-4DDA9F51A9C6}"/>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1DED46B4-4970-4EB3-B0ED-354FB08BB5FD}"/>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24048890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39C6477-2938-4252-807E-BDD5BDEA31A6}"/>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3" name="Marcador de pie de página 2">
            <a:extLst>
              <a:ext uri="{FF2B5EF4-FFF2-40B4-BE49-F238E27FC236}">
                <a16:creationId xmlns:a16="http://schemas.microsoft.com/office/drawing/2014/main" id="{734A56F7-0ED0-4095-AAF6-AFE69895E427}"/>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6495E957-6725-4654-A719-16AE7A1E8466}"/>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12332129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ED918-9855-4CDA-9519-3286B02A561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098558B-C4C2-4C6E-91EA-53AE9742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10847A4F-668B-47D2-A82B-44D185DC0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519476-0704-4204-BE56-722FAC4EC916}"/>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6" name="Marcador de pie de página 5">
            <a:extLst>
              <a:ext uri="{FF2B5EF4-FFF2-40B4-BE49-F238E27FC236}">
                <a16:creationId xmlns:a16="http://schemas.microsoft.com/office/drawing/2014/main" id="{578C0D7D-8593-4FAE-AED2-D57129B38F3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0CE8813F-5363-451E-BE64-63F864D972CD}"/>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4036399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7E078-D439-4AF1-84E4-A9366988A8E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C2F43807-02B9-468D-ADB8-FB46C34BB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C66C5343-AC7E-4675-9983-6D686560D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38AFCF5-48D0-41EC-B071-AA687213441C}"/>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6" name="Marcador de pie de página 5">
            <a:extLst>
              <a:ext uri="{FF2B5EF4-FFF2-40B4-BE49-F238E27FC236}">
                <a16:creationId xmlns:a16="http://schemas.microsoft.com/office/drawing/2014/main" id="{DC15F996-2D9D-47B8-BCC7-A50A98E6FAD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58E1AC3F-7274-4374-9F8C-9C93E1043D06}"/>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3814066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64923-E227-449C-9CB0-508CF1609EF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DCD79F3A-C141-46CD-BB3A-2F1E1129854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51B404F-490C-4782-8785-29638169E867}"/>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D835697B-A4EC-4175-A4C1-3D1F0A96EC6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4E7E7C7-60CC-4FBD-8476-26647A9DA132}"/>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2981460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E3B1AF9-9FB8-4B57-98F7-C267DFB5432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F9BA8E29-3B09-4462-8C00-965FB639B92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F4D0606-8706-4829-AED3-CE4483780D76}"/>
              </a:ext>
            </a:extLst>
          </p:cNvPr>
          <p:cNvSpPr>
            <a:spLocks noGrp="1"/>
          </p:cNvSpPr>
          <p:nvPr>
            <p:ph type="dt" sz="half" idx="10"/>
          </p:nvPr>
        </p:nvSpPr>
        <p:spPr/>
        <p:txBody>
          <a:body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1B8E49F9-8A04-402E-802A-CA24E07C024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74E88FF-3F25-42E5-A033-3BA08A955D41}"/>
              </a:ext>
            </a:extLst>
          </p:cNvPr>
          <p:cNvSpPr>
            <a:spLocks noGrp="1"/>
          </p:cNvSpPr>
          <p:nvPr>
            <p:ph type="sldNum" sz="quarter" idx="12"/>
          </p:nvPr>
        </p:nvSpPr>
        <p:spPr/>
        <p:txBody>
          <a:bodyPr/>
          <a:lstStyle/>
          <a:p>
            <a:fld id="{A159B744-131D-44E2-BF4C-CE4FA7D2F2E6}" type="slidenum">
              <a:rPr lang="es-PE" smtClean="0"/>
              <a:t>‹#›</a:t>
            </a:fld>
            <a:endParaRPr lang="es-PE"/>
          </a:p>
        </p:txBody>
      </p:sp>
    </p:spTree>
    <p:extLst>
      <p:ext uri="{BB962C8B-B14F-4D97-AF65-F5344CB8AC3E}">
        <p14:creationId xmlns:p14="http://schemas.microsoft.com/office/powerpoint/2010/main" val="17887802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12B7-94F9-1471-28FE-8638E45B3F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4C4AF3-59CE-93C3-526E-3B17C1716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0DE8E2-99B3-BF7F-8169-7F467323CE7C}"/>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AE00E407-6B4F-28B9-F2CE-A5184F5C3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76F9E-8D3B-8F4E-15B5-D6C90590F180}"/>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845787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EF90-7043-5820-1EA1-69B11B9FD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2F534-822B-EF17-58B3-E8E1A26BB0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1F1AB-8DB4-9B4C-F661-AD47A168CA21}"/>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86287394-98F9-3E7E-AD3C-3D0CBBE88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4DC43-7CE7-51A6-6C04-4D715F4C850C}"/>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1034805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588A-C10F-0552-76A7-5F6863A26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4FC822-1AC4-8548-F0A3-88A903C9C0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06E70B-1EB5-9DAC-6379-D30FA1160D53}"/>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162510C9-99A7-5C09-5FC9-A940692CC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33D8F-4283-3219-6324-DAADAD9A6F54}"/>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288805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9A17-147A-73D5-A47F-493C7E9126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03A0E-6D60-8026-BA18-60CF3E925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E7A1C7-F9DC-F157-EAB8-C753A8250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CCB953-2B06-3F36-90CE-538E5D0EB85E}"/>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6" name="Footer Placeholder 5">
            <a:extLst>
              <a:ext uri="{FF2B5EF4-FFF2-40B4-BE49-F238E27FC236}">
                <a16:creationId xmlns:a16="http://schemas.microsoft.com/office/drawing/2014/main" id="{20BE1B70-0D3A-1245-165B-956E1981E9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CFAA7D-F0AB-BC7F-C168-279E4191655E}"/>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13831604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C8FC-9FD4-8E46-5CE7-A4718BED5E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A8FE5B-F251-131B-74BB-F6C82A10D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B49A6A-A20F-CBFB-67EC-F05D477846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8954AF-377A-35F5-8635-A6BE3F53A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B80D8E-FDFD-D018-898E-DA39408F5A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6058A-01CC-2084-4549-EE2AF109D625}"/>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8" name="Footer Placeholder 7">
            <a:extLst>
              <a:ext uri="{FF2B5EF4-FFF2-40B4-BE49-F238E27FC236}">
                <a16:creationId xmlns:a16="http://schemas.microsoft.com/office/drawing/2014/main" id="{A38B9DC9-F94F-A4B6-90C1-13E614F5CE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52E5C-C4B1-A0B6-EEA1-610BC7AE33C3}"/>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2964179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EFA4-3F42-4ECE-5E59-3A7840E84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226B4-FEE3-940E-0F92-1E13C98CC462}"/>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4" name="Footer Placeholder 3">
            <a:extLst>
              <a:ext uri="{FF2B5EF4-FFF2-40B4-BE49-F238E27FC236}">
                <a16:creationId xmlns:a16="http://schemas.microsoft.com/office/drawing/2014/main" id="{C8274BA8-5C25-0E4D-03C1-79AC60DA55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8F7D9B-D033-3302-5EC4-5E2E7FDE2838}"/>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4121139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78763-E710-61DC-1EBE-F011D0F4189E}"/>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3" name="Footer Placeholder 2">
            <a:extLst>
              <a:ext uri="{FF2B5EF4-FFF2-40B4-BE49-F238E27FC236}">
                <a16:creationId xmlns:a16="http://schemas.microsoft.com/office/drawing/2014/main" id="{C79B2AD2-5E9A-1853-EB9E-0FDE1DDF97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996DF-360B-3C10-EDEC-18DD7BD65765}"/>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2473273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82B7-11C5-DE7D-F1A6-A276CB70C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22A98-8012-FE92-FA5B-BE74C89BD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7FE5C6-1015-8CA6-EF1A-87206F8D0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641317-BE92-20A1-3C14-452C3A97545C}"/>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6" name="Footer Placeholder 5">
            <a:extLst>
              <a:ext uri="{FF2B5EF4-FFF2-40B4-BE49-F238E27FC236}">
                <a16:creationId xmlns:a16="http://schemas.microsoft.com/office/drawing/2014/main" id="{ED0A8F4D-778E-A147-5038-3DBFFCCDF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E1ED8-B95E-A242-AC00-48F2F7C619E9}"/>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29947721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5719-A7CD-273E-C596-6C45043F7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200A39-F87B-315C-4B72-64D9C7210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C66C71-AA4E-9CA5-78BE-9D3656F7E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7F068-4BCF-A242-FEC4-9023AD7D9C53}"/>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6" name="Footer Placeholder 5">
            <a:extLst>
              <a:ext uri="{FF2B5EF4-FFF2-40B4-BE49-F238E27FC236}">
                <a16:creationId xmlns:a16="http://schemas.microsoft.com/office/drawing/2014/main" id="{BC586862-B805-A6CA-2AB2-4CA1F2380D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CBFB6-3BE4-34DB-8839-8E7A737FE9D2}"/>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15549823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6E3D-A093-5CFF-FB67-F6DB4C169F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E44071-3462-4AE9-DE49-1904352083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A79E6-BE79-7042-07BC-2D1599AA9C97}"/>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16528F57-D154-8850-7501-2F4E2ECB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AE235-6F12-E9A2-DE3C-6D2DB8A192F1}"/>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180887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8A410-9066-097D-EA85-72CED2B00F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1B904B-DEDB-FDF1-840D-9D76E6DDFB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04A28-C075-369B-63F9-D1E7AD824CF5}"/>
              </a:ext>
            </a:extLst>
          </p:cNvPr>
          <p:cNvSpPr>
            <a:spLocks noGrp="1"/>
          </p:cNvSpPr>
          <p:nvPr>
            <p:ph type="dt" sz="half" idx="10"/>
          </p:nvPr>
        </p:nvSpPr>
        <p:spPr/>
        <p:txBody>
          <a:body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EE4AAAD6-7C28-AC98-20FB-AB47F2187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4A43A-B0CB-8FC2-876C-B57CB8224009}"/>
              </a:ext>
            </a:extLst>
          </p:cNvPr>
          <p:cNvSpPr>
            <a:spLocks noGrp="1"/>
          </p:cNvSpPr>
          <p:nvPr>
            <p:ph type="sldNum" sz="quarter" idx="12"/>
          </p:nvPr>
        </p:nvSpPr>
        <p:spPr/>
        <p:txBody>
          <a:bodyPr/>
          <a:lstStyle/>
          <a:p>
            <a:fld id="{5F208604-F03B-5244-AAB3-98D5B024B532}" type="slidenum">
              <a:rPr lang="en-US" smtClean="0"/>
              <a:t>‹#›</a:t>
            </a:fld>
            <a:endParaRPr lang="en-US"/>
          </a:p>
        </p:txBody>
      </p:sp>
    </p:spTree>
    <p:extLst>
      <p:ext uri="{BB962C8B-B14F-4D97-AF65-F5344CB8AC3E}">
        <p14:creationId xmlns:p14="http://schemas.microsoft.com/office/powerpoint/2010/main" val="16460448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ver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A20101B-137C-A64F-BD1E-E346F3AF8D32}"/>
              </a:ext>
            </a:extLst>
          </p:cNvPr>
          <p:cNvSpPr>
            <a:spLocks noGrp="1"/>
          </p:cNvSpPr>
          <p:nvPr>
            <p:ph type="pic" sz="quarter" idx="14"/>
          </p:nvPr>
        </p:nvSpPr>
        <p:spPr>
          <a:xfrm>
            <a:off x="0" y="0"/>
            <a:ext cx="12192000" cy="6858000"/>
          </a:xfrm>
          <a:prstGeom prst="rect">
            <a:avLst/>
          </a:prstGeom>
          <a:solidFill>
            <a:schemeClr val="bg1">
              <a:lumMod val="85000"/>
            </a:schemeClr>
          </a:solidFill>
        </p:spPr>
        <p:txBody>
          <a:bodyPr>
            <a:normAutofit/>
          </a:bodyPr>
          <a:lstStyle>
            <a:lvl1pPr>
              <a:defRPr sz="1052"/>
            </a:lvl1pPr>
          </a:lstStyle>
          <a:p>
            <a:endParaRPr lang="en-US"/>
          </a:p>
        </p:txBody>
      </p:sp>
    </p:spTree>
    <p:extLst>
      <p:ext uri="{BB962C8B-B14F-4D97-AF65-F5344CB8AC3E}">
        <p14:creationId xmlns:p14="http://schemas.microsoft.com/office/powerpoint/2010/main" val="9660992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ing L Gray_Tex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50900" y="653014"/>
            <a:ext cx="5674782" cy="431020"/>
          </a:xfrm>
          <a:prstGeom prst="rect">
            <a:avLst/>
          </a:prstGeom>
        </p:spPr>
        <p:txBody>
          <a:bodyPr/>
          <a:lstStyle>
            <a:lvl1pPr algn="l">
              <a:defRPr sz="3800" b="1" i="0" kern="0" spc="150" baseline="0">
                <a:solidFill>
                  <a:schemeClr val="tx2"/>
                </a:solidFill>
                <a:latin typeface="Calibri Bold" charset="0"/>
                <a:ea typeface="Calibri Bold" charset="0"/>
                <a:cs typeface="Calibri Bold" charset="0"/>
              </a:defRPr>
            </a:lvl1pPr>
          </a:lstStyle>
          <a:p>
            <a:r>
              <a:rPr lang="en-US"/>
              <a:t>MAIN TITLE GOES HERE</a:t>
            </a:r>
          </a:p>
        </p:txBody>
      </p:sp>
      <p:pic>
        <p:nvPicPr>
          <p:cNvPr id="6" name="Picture 5" descr="PIH_logo_new_orange_hands only-01.png">
            <a:extLst>
              <a:ext uri="{FF2B5EF4-FFF2-40B4-BE49-F238E27FC236}">
                <a16:creationId xmlns:a16="http://schemas.microsoft.com/office/drawing/2014/main" id="{B435E186-D0A9-774A-A391-875BCBCF48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232" y="6307516"/>
            <a:ext cx="359569" cy="359569"/>
          </a:xfrm>
          <a:prstGeom prst="rect">
            <a:avLst/>
          </a:prstGeom>
        </p:spPr>
      </p:pic>
      <p:sp>
        <p:nvSpPr>
          <p:cNvPr id="8" name="TextBox 7">
            <a:extLst>
              <a:ext uri="{FF2B5EF4-FFF2-40B4-BE49-F238E27FC236}">
                <a16:creationId xmlns:a16="http://schemas.microsoft.com/office/drawing/2014/main" id="{67E0946A-0261-3644-954F-9AC39E3BA1CD}"/>
              </a:ext>
            </a:extLst>
          </p:cNvPr>
          <p:cNvSpPr txBox="1"/>
          <p:nvPr userDrawn="1"/>
        </p:nvSpPr>
        <p:spPr>
          <a:xfrm>
            <a:off x="10928600" y="6329486"/>
            <a:ext cx="498389" cy="400110"/>
          </a:xfrm>
          <a:prstGeom prst="rect">
            <a:avLst/>
          </a:prstGeom>
          <a:noFill/>
        </p:spPr>
        <p:txBody>
          <a:bodyPr wrap="square" rtlCol="0">
            <a:spAutoFit/>
          </a:bodyPr>
          <a:lstStyle/>
          <a:p>
            <a:pPr algn="r"/>
            <a:fld id="{C01C176C-9892-EB43-8AB3-716836132029}" type="slidenum">
              <a:rPr lang="en-US" sz="2000">
                <a:solidFill>
                  <a:srgbClr val="F8971D"/>
                </a:solidFill>
                <a:latin typeface="Whitney Medium" charset="0"/>
                <a:ea typeface="Whitney Medium" charset="0"/>
                <a:cs typeface="Whitney Medium" charset="0"/>
              </a:rPr>
              <a:t>‹#›</a:t>
            </a:fld>
            <a:endParaRPr lang="en-US" sz="2000">
              <a:solidFill>
                <a:srgbClr val="F8971D"/>
              </a:solidFill>
              <a:latin typeface="Whitney Medium" charset="0"/>
              <a:ea typeface="Whitney Medium" charset="0"/>
              <a:cs typeface="Whitney Medium" charset="0"/>
            </a:endParaRPr>
          </a:p>
        </p:txBody>
      </p:sp>
      <p:cxnSp>
        <p:nvCxnSpPr>
          <p:cNvPr id="5" name="Straight Connector 4">
            <a:extLst>
              <a:ext uri="{FF2B5EF4-FFF2-40B4-BE49-F238E27FC236}">
                <a16:creationId xmlns:a16="http://schemas.microsoft.com/office/drawing/2014/main" id="{F9267252-E329-7640-B41F-30110393C8E1}"/>
              </a:ext>
            </a:extLst>
          </p:cNvPr>
          <p:cNvCxnSpPr>
            <a:cxnSpLocks/>
          </p:cNvCxnSpPr>
          <p:nvPr userDrawn="1"/>
        </p:nvCxnSpPr>
        <p:spPr>
          <a:xfrm>
            <a:off x="850900" y="1254592"/>
            <a:ext cx="60209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765D920-D4C1-3543-ACBF-9B1AA0E5937A}"/>
              </a:ext>
            </a:extLst>
          </p:cNvPr>
          <p:cNvSpPr>
            <a:spLocks noGrp="1"/>
          </p:cNvSpPr>
          <p:nvPr>
            <p:ph type="body" sz="quarter" idx="10" hasCustomPrompt="1"/>
          </p:nvPr>
        </p:nvSpPr>
        <p:spPr>
          <a:xfrm>
            <a:off x="947284" y="1962033"/>
            <a:ext cx="5834516" cy="2098338"/>
          </a:xfrm>
        </p:spPr>
        <p:txBody>
          <a:bodyPr/>
          <a:lstStyle>
            <a:lvl1pPr>
              <a:lnSpc>
                <a:spcPct val="100000"/>
              </a:lnSpc>
              <a:defRPr b="1"/>
            </a:lvl1pPr>
            <a:lvl2pPr marL="685800" marR="0"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solidFill>
                  <a:schemeClr val="tx1"/>
                </a:solidFill>
              </a:defRPr>
            </a:lvl2pPr>
            <a:lvl3pPr marL="1200150" indent="-285750">
              <a:lnSpc>
                <a:spcPct val="100000"/>
              </a:lnSpc>
              <a:buFont typeface="Arial" panose="020B0604020202020204" pitchFamily="34" charset="0"/>
              <a:buChar char="•"/>
              <a:defRPr/>
            </a:lvl3pPr>
          </a:lstStyle>
          <a:p>
            <a:pPr lvl="0"/>
            <a:r>
              <a:rPr lang="en-US"/>
              <a:t>This is a very important line</a:t>
            </a:r>
          </a:p>
          <a:p>
            <a:pPr lvl="1"/>
            <a:r>
              <a:rPr lang="en-US"/>
              <a:t>This is a little less important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This is a little less important</a:t>
            </a:r>
          </a:p>
          <a:p>
            <a:pPr lvl="2"/>
            <a:r>
              <a:rPr lang="en-US"/>
              <a:t>This explains the line before</a:t>
            </a:r>
          </a:p>
        </p:txBody>
      </p:sp>
    </p:spTree>
    <p:extLst>
      <p:ext uri="{BB962C8B-B14F-4D97-AF65-F5344CB8AC3E}">
        <p14:creationId xmlns:p14="http://schemas.microsoft.com/office/powerpoint/2010/main" val="1754750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ing L Blu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50900" y="653014"/>
            <a:ext cx="5674782" cy="431020"/>
          </a:xfrm>
          <a:prstGeom prst="rect">
            <a:avLst/>
          </a:prstGeom>
        </p:spPr>
        <p:txBody>
          <a:bodyPr/>
          <a:lstStyle>
            <a:lvl1pPr algn="l">
              <a:defRPr sz="3800" b="1" i="0" kern="0" spc="150" baseline="0">
                <a:solidFill>
                  <a:schemeClr val="tx2"/>
                </a:solidFill>
                <a:latin typeface="Calibri Bold" charset="0"/>
                <a:ea typeface="Calibri Bold" charset="0"/>
                <a:cs typeface="Calibri Bold" charset="0"/>
              </a:defRPr>
            </a:lvl1pPr>
          </a:lstStyle>
          <a:p>
            <a:r>
              <a:rPr lang="en-US"/>
              <a:t>MAIN TITLE GOES HERE</a:t>
            </a:r>
          </a:p>
        </p:txBody>
      </p:sp>
      <p:pic>
        <p:nvPicPr>
          <p:cNvPr id="6" name="Picture 5" descr="PIH_logo_new_orange_hands only-01.png">
            <a:extLst>
              <a:ext uri="{FF2B5EF4-FFF2-40B4-BE49-F238E27FC236}">
                <a16:creationId xmlns:a16="http://schemas.microsoft.com/office/drawing/2014/main" id="{B435E186-D0A9-774A-A391-875BCBCF48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232" y="6307516"/>
            <a:ext cx="359569" cy="359569"/>
          </a:xfrm>
          <a:prstGeom prst="rect">
            <a:avLst/>
          </a:prstGeom>
        </p:spPr>
      </p:pic>
      <p:sp>
        <p:nvSpPr>
          <p:cNvPr id="8" name="TextBox 7">
            <a:extLst>
              <a:ext uri="{FF2B5EF4-FFF2-40B4-BE49-F238E27FC236}">
                <a16:creationId xmlns:a16="http://schemas.microsoft.com/office/drawing/2014/main" id="{67E0946A-0261-3644-954F-9AC39E3BA1CD}"/>
              </a:ext>
            </a:extLst>
          </p:cNvPr>
          <p:cNvSpPr txBox="1"/>
          <p:nvPr userDrawn="1"/>
        </p:nvSpPr>
        <p:spPr>
          <a:xfrm>
            <a:off x="10928600" y="6329486"/>
            <a:ext cx="498389" cy="400110"/>
          </a:xfrm>
          <a:prstGeom prst="rect">
            <a:avLst/>
          </a:prstGeom>
          <a:noFill/>
        </p:spPr>
        <p:txBody>
          <a:bodyPr wrap="square" rtlCol="0">
            <a:spAutoFit/>
          </a:bodyPr>
          <a:lstStyle/>
          <a:p>
            <a:pPr algn="r"/>
            <a:fld id="{C01C176C-9892-EB43-8AB3-716836132029}" type="slidenum">
              <a:rPr lang="en-US" sz="2000">
                <a:solidFill>
                  <a:srgbClr val="F8971D"/>
                </a:solidFill>
                <a:latin typeface="Whitney Medium" charset="0"/>
                <a:ea typeface="Whitney Medium" charset="0"/>
                <a:cs typeface="Whitney Medium" charset="0"/>
              </a:rPr>
              <a:t>‹#›</a:t>
            </a:fld>
            <a:endParaRPr lang="en-US" sz="2000">
              <a:solidFill>
                <a:srgbClr val="F8971D"/>
              </a:solidFill>
              <a:latin typeface="Whitney Medium" charset="0"/>
              <a:ea typeface="Whitney Medium" charset="0"/>
              <a:cs typeface="Whitney Medium" charset="0"/>
            </a:endParaRPr>
          </a:p>
        </p:txBody>
      </p:sp>
      <p:cxnSp>
        <p:nvCxnSpPr>
          <p:cNvPr id="5" name="Straight Connector 4">
            <a:extLst>
              <a:ext uri="{FF2B5EF4-FFF2-40B4-BE49-F238E27FC236}">
                <a16:creationId xmlns:a16="http://schemas.microsoft.com/office/drawing/2014/main" id="{F9267252-E329-7640-B41F-30110393C8E1}"/>
              </a:ext>
            </a:extLst>
          </p:cNvPr>
          <p:cNvCxnSpPr>
            <a:cxnSpLocks/>
          </p:cNvCxnSpPr>
          <p:nvPr userDrawn="1"/>
        </p:nvCxnSpPr>
        <p:spPr>
          <a:xfrm>
            <a:off x="850900" y="1254592"/>
            <a:ext cx="602095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69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567A-4DD1-432E-75AE-798AE1C8E94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7DA190C-5746-A7E4-87C3-D3493760EB44}"/>
              </a:ext>
            </a:extLst>
          </p:cNvPr>
          <p:cNvSpPr>
            <a:spLocks noGrp="1"/>
          </p:cNvSpPr>
          <p:nvPr>
            <p:ph type="subTitle" idx="1"/>
          </p:nvPr>
        </p:nvSpPr>
        <p:spPr>
          <a:xfrm>
            <a:off x="1524000" y="3602038"/>
            <a:ext cx="9144000" cy="1655762"/>
          </a:xfrm>
        </p:spPr>
        <p:txBody>
          <a:bodyPr/>
          <a:lstStyle>
            <a:lvl1pPr marL="0" indent="0" algn="ctr">
              <a:buNone/>
              <a:defRPr sz="2400">
                <a:solidFill>
                  <a:srgbClr val="FF7F0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ADB6EAE5-A28D-D5E2-D36C-01BD25422CE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F808852-A378-974A-877B-25005FCF7AE1}" type="slidenum">
              <a:rPr lang="en-US" smtClean="0"/>
              <a:pPr/>
              <a:t>‹#›</a:t>
            </a:fld>
            <a:endParaRPr lang="en-US" dirty="0"/>
          </a:p>
        </p:txBody>
      </p:sp>
    </p:spTree>
    <p:extLst>
      <p:ext uri="{BB962C8B-B14F-4D97-AF65-F5344CB8AC3E}">
        <p14:creationId xmlns:p14="http://schemas.microsoft.com/office/powerpoint/2010/main" val="632802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57FA-E79F-3EE7-E294-428C3B0EFD6A}"/>
              </a:ext>
            </a:extLst>
          </p:cNvPr>
          <p:cNvSpPr>
            <a:spLocks noGrp="1"/>
          </p:cNvSpPr>
          <p:nvPr>
            <p:ph type="title"/>
          </p:nvPr>
        </p:nvSpPr>
        <p:spPr>
          <a:xfrm>
            <a:off x="560070" y="365126"/>
            <a:ext cx="11052810" cy="724218"/>
          </a:xfrm>
          <a:prstGeom prst="rect">
            <a:avLst/>
          </a:prstGeom>
        </p:spPr>
        <p:txBody>
          <a:bodyPr/>
          <a:lstStyle>
            <a:lvl1pPr>
              <a:defRPr>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2D6DE01-F320-45B9-5358-19BD3AF5A9B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746D88-01A9-F2E2-F762-79D3B4BE21F9}"/>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23633461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E39C-40FF-FA7D-C2E4-513B627E438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DDCB42-B36E-AE4A-02AD-A98FF7DFF287}"/>
              </a:ext>
            </a:extLst>
          </p:cNvPr>
          <p:cNvSpPr>
            <a:spLocks noGrp="1"/>
          </p:cNvSpPr>
          <p:nvPr>
            <p:ph type="body" idx="1"/>
          </p:nvPr>
        </p:nvSpPr>
        <p:spPr>
          <a:xfrm>
            <a:off x="831850" y="4589463"/>
            <a:ext cx="10515600" cy="1500187"/>
          </a:xfrm>
        </p:spPr>
        <p:txBody>
          <a:bodyPr/>
          <a:lstStyle>
            <a:lvl1pPr marL="0" indent="0">
              <a:buNone/>
              <a:defRPr sz="2400">
                <a:solidFill>
                  <a:srgbClr val="FF7F0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16E5EB0-6DBE-E305-7044-5FDE2221866E}"/>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8077544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F304-D756-D063-7ABA-A6878F841BD5}"/>
              </a:ext>
            </a:extLst>
          </p:cNvPr>
          <p:cNvSpPr>
            <a:spLocks noGrp="1"/>
          </p:cNvSpPr>
          <p:nvPr>
            <p:ph type="title"/>
          </p:nvPr>
        </p:nvSpPr>
        <p:spPr>
          <a:xfrm>
            <a:off x="838200" y="365125"/>
            <a:ext cx="10515600" cy="743585"/>
          </a:xfrm>
          <a:prstGeom prst="rect">
            <a:avLst/>
          </a:prstGeom>
        </p:spPr>
        <p:txBody>
          <a:bodyPr/>
          <a:lstStyle>
            <a:lvl1pPr>
              <a:defRPr>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5B65255B-6762-6A8B-F835-C0013CF54637}"/>
              </a:ext>
            </a:extLst>
          </p:cNvPr>
          <p:cNvSpPr>
            <a:spLocks noGrp="1"/>
          </p:cNvSpPr>
          <p:nvPr>
            <p:ph sz="half" idx="1"/>
          </p:nvPr>
        </p:nvSpPr>
        <p:spPr>
          <a:xfrm>
            <a:off x="838200" y="1291590"/>
            <a:ext cx="5181600" cy="48853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A226BAE-DC13-AEF7-39EA-6504F7E80A02}"/>
              </a:ext>
            </a:extLst>
          </p:cNvPr>
          <p:cNvSpPr>
            <a:spLocks noGrp="1"/>
          </p:cNvSpPr>
          <p:nvPr>
            <p:ph sz="half" idx="2"/>
          </p:nvPr>
        </p:nvSpPr>
        <p:spPr>
          <a:xfrm>
            <a:off x="6172200" y="1291590"/>
            <a:ext cx="5181600" cy="48853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476E87AB-70B3-EBC7-6A36-16802596DE69}"/>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35117723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F83E-2FC6-3442-B053-E20AC51285BA}"/>
              </a:ext>
            </a:extLst>
          </p:cNvPr>
          <p:cNvSpPr>
            <a:spLocks noGrp="1"/>
          </p:cNvSpPr>
          <p:nvPr>
            <p:ph type="title"/>
          </p:nvPr>
        </p:nvSpPr>
        <p:spPr>
          <a:xfrm>
            <a:off x="839788" y="365125"/>
            <a:ext cx="10515600" cy="823913"/>
          </a:xfrm>
          <a:prstGeom prst="rect">
            <a:avLst/>
          </a:prstGeom>
        </p:spPr>
        <p:txBody>
          <a:bodyPr/>
          <a:lstStyle>
            <a:lvl1pPr>
              <a:defRPr>
                <a:latin typeface="+mn-lt"/>
              </a:defRPr>
            </a:lvl1pPr>
          </a:lstStyle>
          <a:p>
            <a:r>
              <a:rPr lang="en-US" dirty="0"/>
              <a:t>Click to edit Master title style</a:t>
            </a:r>
          </a:p>
        </p:txBody>
      </p:sp>
      <p:sp>
        <p:nvSpPr>
          <p:cNvPr id="3" name="Text Placeholder 2">
            <a:extLst>
              <a:ext uri="{FF2B5EF4-FFF2-40B4-BE49-F238E27FC236}">
                <a16:creationId xmlns:a16="http://schemas.microsoft.com/office/drawing/2014/main" id="{58AF573D-A35A-3E27-713E-38C3191B9289}"/>
              </a:ext>
            </a:extLst>
          </p:cNvPr>
          <p:cNvSpPr>
            <a:spLocks noGrp="1"/>
          </p:cNvSpPr>
          <p:nvPr>
            <p:ph type="body" idx="1"/>
          </p:nvPr>
        </p:nvSpPr>
        <p:spPr>
          <a:xfrm>
            <a:off x="839788" y="1315403"/>
            <a:ext cx="5157787" cy="501967"/>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EC31579-D09D-C790-5081-B32B71F1A3A3}"/>
              </a:ext>
            </a:extLst>
          </p:cNvPr>
          <p:cNvSpPr>
            <a:spLocks noGrp="1"/>
          </p:cNvSpPr>
          <p:nvPr>
            <p:ph sz="half" idx="2"/>
          </p:nvPr>
        </p:nvSpPr>
        <p:spPr>
          <a:xfrm>
            <a:off x="839788" y="1817370"/>
            <a:ext cx="5157787" cy="4297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2395B3-E470-1E48-EF57-5BB64C8AE906}"/>
              </a:ext>
            </a:extLst>
          </p:cNvPr>
          <p:cNvSpPr>
            <a:spLocks noGrp="1"/>
          </p:cNvSpPr>
          <p:nvPr>
            <p:ph type="body" sz="quarter" idx="3"/>
          </p:nvPr>
        </p:nvSpPr>
        <p:spPr>
          <a:xfrm>
            <a:off x="6172200" y="1315403"/>
            <a:ext cx="5183188" cy="501967"/>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773C270-D815-FB98-F155-22D9F52FE286}"/>
              </a:ext>
            </a:extLst>
          </p:cNvPr>
          <p:cNvSpPr>
            <a:spLocks noGrp="1"/>
          </p:cNvSpPr>
          <p:nvPr>
            <p:ph sz="quarter" idx="4"/>
          </p:nvPr>
        </p:nvSpPr>
        <p:spPr>
          <a:xfrm>
            <a:off x="6172200" y="1817370"/>
            <a:ext cx="5183188" cy="42976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8D8E2C1A-D53C-AE37-2840-0C9E5F7E7B44}"/>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2218903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7F01-747C-2686-FDEE-E7D370C27CBE}"/>
              </a:ext>
            </a:extLst>
          </p:cNvPr>
          <p:cNvSpPr>
            <a:spLocks noGrp="1"/>
          </p:cNvSpPr>
          <p:nvPr>
            <p:ph type="title"/>
          </p:nvPr>
        </p:nvSpPr>
        <p:spPr>
          <a:xfrm>
            <a:off x="445770" y="365125"/>
            <a:ext cx="11349990" cy="812165"/>
          </a:xfrm>
          <a:prstGeom prst="rect">
            <a:avLst/>
          </a:prstGeom>
        </p:spPr>
        <p:txBody>
          <a:bodyPr/>
          <a:lstStyle>
            <a:lvl1pPr>
              <a:defRPr>
                <a:latin typeface="+mn-lt"/>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E059EFDE-E295-85BA-7F1D-9BC7B5811478}"/>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1659692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5BC18A-9187-45A5-37F3-34238AA59473}"/>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13490566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D38E-5B22-568E-E4E1-49AD26AF40B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3302B6-4292-60B2-4276-D8C4ABEDB6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DD509C-AE3C-E658-0EA5-B0D10170D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E8CB0-C5D6-755D-1EC6-A6931D974F6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20F2601-8952-D2F3-E5D0-7FBB3D356C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3A50020-9098-865D-3AE0-F9C912AA510B}"/>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517330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B80F-0BDD-BC69-4A1E-220BBF7CF27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7EC29D-FB4E-416F-7676-5073BC675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D32201-BA84-C04A-C240-BD91EB4DA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538C3-1E17-D5A4-B1C9-A2DD89E3618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4E177-2308-88F8-DB8B-3FD2E9E6FC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9EF3AE-B936-25FF-7CB9-C1EA7732E887}"/>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320268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0AAB-6E56-2DBC-8CFA-A5E3D279A6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6E5414-5AF2-622C-FC6A-6605954E1C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8350B-58E5-AFA6-3D77-DDACC7C4FB4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39A9B54-7F1D-4BAC-8327-343AD42955D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FDEB8A-B87B-BE60-4D14-2A60FF896B97}"/>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17573414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03BFC-8F27-0CC9-7DE9-46BF72F56F0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E926F0-B3B0-5414-134A-10D06D70B1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96685-6261-B1EC-B438-F99CAFE57F8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51F5C7E-AC0A-6516-9166-3B706D5EABB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1865CA4-76B7-B619-EF41-A8626C4D08D5}"/>
              </a:ext>
            </a:extLst>
          </p:cNvPr>
          <p:cNvSpPr>
            <a:spLocks noGrp="1"/>
          </p:cNvSpPr>
          <p:nvPr>
            <p:ph type="sldNum" sz="quarter" idx="12"/>
          </p:nvPr>
        </p:nvSpPr>
        <p:spPr>
          <a:xfrm>
            <a:off x="8610600" y="6356350"/>
            <a:ext cx="2743200" cy="365125"/>
          </a:xfrm>
          <a:prstGeom prst="rect">
            <a:avLst/>
          </a:prstGeom>
        </p:spPr>
        <p:txBody>
          <a:bodyPr/>
          <a:lstStyle/>
          <a:p>
            <a:fld id="{1F808852-A378-974A-877B-25005FCF7AE1}" type="slidenum">
              <a:rPr lang="en-US" smtClean="0"/>
              <a:t>‹#›</a:t>
            </a:fld>
            <a:endParaRPr lang="en-US"/>
          </a:p>
        </p:txBody>
      </p:sp>
    </p:spTree>
    <p:extLst>
      <p:ext uri="{BB962C8B-B14F-4D97-AF65-F5344CB8AC3E}">
        <p14:creationId xmlns:p14="http://schemas.microsoft.com/office/powerpoint/2010/main" val="34391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8.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10.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20" name="Picture 19">
            <a:extLst>
              <a:ext uri="{FF2B5EF4-FFF2-40B4-BE49-F238E27FC236}">
                <a16:creationId xmlns:a16="http://schemas.microsoft.com/office/drawing/2014/main" id="{E69EF921-70CA-274D-BF24-E0E7B66E6E73}"/>
              </a:ext>
            </a:extLst>
          </p:cNvPr>
          <p:cNvPicPr>
            <a:picLocks noChangeAspect="1"/>
          </p:cNvPicPr>
          <p:nvPr userDrawn="1"/>
        </p:nvPicPr>
        <p:blipFill>
          <a:blip r:embed="rId14"/>
          <a:stretch>
            <a:fillRect/>
          </a:stretch>
        </p:blipFill>
        <p:spPr>
          <a:xfrm>
            <a:off x="9036652" y="6275388"/>
            <a:ext cx="2296182" cy="508813"/>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C84C4-BF87-CEA4-36DD-23A288A4FC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CB933-8CF0-4AFE-C5A0-C62F382B5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55C20-2D51-B703-DE77-306470693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AA38D-BC12-4547-B0BA-A0E13424C427}" type="datetimeFigureOut">
              <a:rPr lang="en-US" smtClean="0"/>
              <a:t>11/3/22</a:t>
            </a:fld>
            <a:endParaRPr lang="en-US"/>
          </a:p>
        </p:txBody>
      </p:sp>
      <p:sp>
        <p:nvSpPr>
          <p:cNvPr id="5" name="Footer Placeholder 4">
            <a:extLst>
              <a:ext uri="{FF2B5EF4-FFF2-40B4-BE49-F238E27FC236}">
                <a16:creationId xmlns:a16="http://schemas.microsoft.com/office/drawing/2014/main" id="{D85CCAF3-07ED-DFF2-AAD0-72E8D4CD3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ACE222-2D40-98CA-AB30-AB839D799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2575D-9340-0045-9D33-4FB9C54FF4A3}" type="slidenum">
              <a:rPr lang="en-US" smtClean="0"/>
              <a:t>‹#›</a:t>
            </a:fld>
            <a:endParaRPr lang="en-US"/>
          </a:p>
        </p:txBody>
      </p:sp>
    </p:spTree>
    <p:extLst>
      <p:ext uri="{BB962C8B-B14F-4D97-AF65-F5344CB8AC3E}">
        <p14:creationId xmlns:p14="http://schemas.microsoft.com/office/powerpoint/2010/main" val="19772667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C08F01-4AB2-4C44-B614-14DB81928E29}" type="datetime1">
              <a:rPr lang="en-US" smtClean="0"/>
              <a:t>11/3/22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57A30-67A0-C14C-AB24-93BA5F1B7851}" type="slidenum">
              <a:rPr lang="en-US" smtClean="0"/>
              <a:t>‹#›</a:t>
            </a:fld>
            <a:endParaRPr lang="en-US"/>
          </a:p>
        </p:txBody>
      </p:sp>
    </p:spTree>
    <p:extLst>
      <p:ext uri="{BB962C8B-B14F-4D97-AF65-F5344CB8AC3E}">
        <p14:creationId xmlns:p14="http://schemas.microsoft.com/office/powerpoint/2010/main" val="114949744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lt"/>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282828"/>
          </a:solidFill>
          <a:latin typeface="+mj-lt"/>
          <a:ea typeface="+mn-ea"/>
          <a:cs typeface="+mj-lt"/>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282828"/>
          </a:solidFill>
          <a:latin typeface="+mj-lt"/>
          <a:ea typeface="+mn-ea"/>
          <a:cs typeface="+mj-lt"/>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282828"/>
          </a:solidFill>
          <a:latin typeface="+mj-lt"/>
          <a:ea typeface="+mn-ea"/>
          <a:cs typeface="+mj-lt"/>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282828"/>
          </a:solidFill>
          <a:latin typeface="+mj-lt"/>
          <a:ea typeface="+mn-ea"/>
          <a:cs typeface="+mj-lt"/>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82828"/>
          </a:solidFill>
          <a:latin typeface="+mj-lt"/>
          <a:ea typeface="+mn-ea"/>
          <a:cs typeface="+mj-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20000"/>
              </a:lnSpc>
              <a:spcBef>
                <a:spcPts val="1200"/>
              </a:spcBef>
              <a:spcAft>
                <a:spcPts val="0"/>
              </a:spcAft>
              <a:buClr>
                <a:schemeClr val="accent1"/>
              </a:buClr>
              <a:buSzPts val="1900"/>
              <a:buFont typeface="Calibri"/>
              <a:buChar char=" "/>
              <a:defRPr sz="1900" b="0" i="0" u="none" strike="noStrike" cap="none">
                <a:solidFill>
                  <a:srgbClr val="3F3F3F"/>
                </a:solidFill>
                <a:latin typeface="Arial"/>
                <a:ea typeface="Arial"/>
                <a:cs typeface="Arial"/>
                <a:sym typeface="Arial"/>
              </a:defRPr>
            </a:lvl1pPr>
            <a:lvl2pPr marL="914400" marR="0" lvl="1" indent="-336550" algn="l" rtl="0">
              <a:lnSpc>
                <a:spcPct val="120000"/>
              </a:lnSpc>
              <a:spcBef>
                <a:spcPts val="200"/>
              </a:spcBef>
              <a:spcAft>
                <a:spcPts val="0"/>
              </a:spcAft>
              <a:buClr>
                <a:srgbClr val="3F3F3F"/>
              </a:buClr>
              <a:buSzPts val="1700"/>
              <a:buFont typeface="Calibri"/>
              <a:buChar char="◦"/>
              <a:defRPr sz="1700" b="0" i="0" u="none" strike="noStrike" cap="none">
                <a:solidFill>
                  <a:srgbClr val="3F3F3F"/>
                </a:solidFill>
                <a:latin typeface="Arial"/>
                <a:ea typeface="Arial"/>
                <a:cs typeface="Arial"/>
                <a:sym typeface="Arial"/>
              </a:defRPr>
            </a:lvl2pPr>
            <a:lvl3pPr marL="1371600" marR="0" lvl="2"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3pPr>
            <a:lvl4pPr marL="1828800" marR="0" lvl="3"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4pPr>
            <a:lvl5pPr marL="2286000" marR="0" lvl="4"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3" name="Google Shape;13;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Arial"/>
                <a:ea typeface="Arial"/>
                <a:cs typeface="Arial"/>
                <a:sym typeface="Arial"/>
              </a:defRPr>
            </a:lvl1pPr>
            <a:lvl2pPr marL="0" marR="0" lvl="1" indent="0" algn="l" rtl="0">
              <a:spcBef>
                <a:spcPts val="0"/>
              </a:spcBef>
              <a:buNone/>
              <a:defRPr sz="800" b="0" i="0" u="none" strike="noStrike" cap="none">
                <a:solidFill>
                  <a:srgbClr val="FFFFFF"/>
                </a:solidFill>
                <a:latin typeface="Arial"/>
                <a:ea typeface="Arial"/>
                <a:cs typeface="Arial"/>
                <a:sym typeface="Arial"/>
              </a:defRPr>
            </a:lvl2pPr>
            <a:lvl3pPr marL="0" marR="0" lvl="2" indent="0" algn="l" rtl="0">
              <a:spcBef>
                <a:spcPts val="0"/>
              </a:spcBef>
              <a:buNone/>
              <a:defRPr sz="800" b="0" i="0" u="none" strike="noStrike" cap="none">
                <a:solidFill>
                  <a:srgbClr val="FFFFFF"/>
                </a:solidFill>
                <a:latin typeface="Arial"/>
                <a:ea typeface="Arial"/>
                <a:cs typeface="Arial"/>
                <a:sym typeface="Arial"/>
              </a:defRPr>
            </a:lvl3pPr>
            <a:lvl4pPr marL="0" marR="0" lvl="3" indent="0" algn="l" rtl="0">
              <a:spcBef>
                <a:spcPts val="0"/>
              </a:spcBef>
              <a:buNone/>
              <a:defRPr sz="800" b="0" i="0" u="none" strike="noStrike" cap="none">
                <a:solidFill>
                  <a:srgbClr val="FFFFFF"/>
                </a:solidFill>
                <a:latin typeface="Arial"/>
                <a:ea typeface="Arial"/>
                <a:cs typeface="Arial"/>
                <a:sym typeface="Arial"/>
              </a:defRPr>
            </a:lvl4pPr>
            <a:lvl5pPr marL="0" marR="0" lvl="4" indent="0" algn="l" rtl="0">
              <a:spcBef>
                <a:spcPts val="0"/>
              </a:spcBef>
              <a:buNone/>
              <a:defRPr sz="800" b="0" i="0" u="none" strike="noStrike" cap="none">
                <a:solidFill>
                  <a:srgbClr val="FFFFFF"/>
                </a:solidFill>
                <a:latin typeface="Arial"/>
                <a:ea typeface="Arial"/>
                <a:cs typeface="Arial"/>
                <a:sym typeface="Arial"/>
              </a:defRPr>
            </a:lvl5pPr>
            <a:lvl6pPr marL="0" marR="0" lvl="5" indent="0" algn="l" rtl="0">
              <a:spcBef>
                <a:spcPts val="0"/>
              </a:spcBef>
              <a:buNone/>
              <a:defRPr sz="800" b="0" i="0" u="none" strike="noStrike" cap="none">
                <a:solidFill>
                  <a:srgbClr val="FFFFFF"/>
                </a:solidFill>
                <a:latin typeface="Arial"/>
                <a:ea typeface="Arial"/>
                <a:cs typeface="Arial"/>
                <a:sym typeface="Arial"/>
              </a:defRPr>
            </a:lvl6pPr>
            <a:lvl7pPr marL="0" marR="0" lvl="6" indent="0" algn="l" rtl="0">
              <a:spcBef>
                <a:spcPts val="0"/>
              </a:spcBef>
              <a:buNone/>
              <a:defRPr sz="800" b="0" i="0" u="none" strike="noStrike" cap="none">
                <a:solidFill>
                  <a:srgbClr val="FFFFFF"/>
                </a:solidFill>
                <a:latin typeface="Arial"/>
                <a:ea typeface="Arial"/>
                <a:cs typeface="Arial"/>
                <a:sym typeface="Arial"/>
              </a:defRPr>
            </a:lvl7pPr>
            <a:lvl8pPr marL="0" marR="0" lvl="7" indent="0" algn="l" rtl="0">
              <a:spcBef>
                <a:spcPts val="0"/>
              </a:spcBef>
              <a:buNone/>
              <a:defRPr sz="800" b="0" i="0" u="none" strike="noStrike" cap="none">
                <a:solidFill>
                  <a:srgbClr val="FFFFFF"/>
                </a:solidFill>
                <a:latin typeface="Arial"/>
                <a:ea typeface="Arial"/>
                <a:cs typeface="Arial"/>
                <a:sym typeface="Arial"/>
              </a:defRPr>
            </a:lvl8pPr>
            <a:lvl9pPr marL="0" marR="0" lvl="8" indent="0" algn="l" rtl="0">
              <a:spcBef>
                <a:spcPts val="0"/>
              </a:spcBef>
              <a:buNone/>
              <a:defRPr sz="8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a:t>
            </a:fld>
            <a:endParaRPr/>
          </a:p>
        </p:txBody>
      </p:sp>
      <p:cxnSp>
        <p:nvCxnSpPr>
          <p:cNvPr id="16" name="Google Shape;16;p10"/>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extLst>
      <p:ext uri="{BB962C8B-B14F-4D97-AF65-F5344CB8AC3E}">
        <p14:creationId xmlns:p14="http://schemas.microsoft.com/office/powerpoint/2010/main" val="3451259921"/>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CEECE9C-F4B9-4DEF-A406-40671B57AA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5637F0C-1CC9-49B4-8CBB-1DE5C3FDB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C7DFBCD-E5BA-417F-96B8-41629560D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7DE3E-DA5A-4FD3-A5EB-0F6C284976DB}" type="datetimeFigureOut">
              <a:rPr lang="es-PE" smtClean="0"/>
              <a:t>3/11/22</a:t>
            </a:fld>
            <a:endParaRPr lang="es-PE"/>
          </a:p>
        </p:txBody>
      </p:sp>
      <p:sp>
        <p:nvSpPr>
          <p:cNvPr id="5" name="Marcador de pie de página 4">
            <a:extLst>
              <a:ext uri="{FF2B5EF4-FFF2-40B4-BE49-F238E27FC236}">
                <a16:creationId xmlns:a16="http://schemas.microsoft.com/office/drawing/2014/main" id="{050D3F14-3B8D-4D01-A9CC-44B8986F9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445BC2E0-3355-4207-9021-1BF4954224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9B744-131D-44E2-BF4C-CE4FA7D2F2E6}" type="slidenum">
              <a:rPr lang="es-PE" smtClean="0"/>
              <a:t>‹#›</a:t>
            </a:fld>
            <a:endParaRPr lang="es-PE"/>
          </a:p>
        </p:txBody>
      </p:sp>
    </p:spTree>
    <p:extLst>
      <p:ext uri="{BB962C8B-B14F-4D97-AF65-F5344CB8AC3E}">
        <p14:creationId xmlns:p14="http://schemas.microsoft.com/office/powerpoint/2010/main" val="228890518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BB327-8379-4672-3684-BBACBF7E7F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F62CAA-4703-8F78-8A2D-BE5C132DA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E3E2E-6311-E634-13CA-E98A3AA8E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E470EA-83A0-5547-AC33-4F7AB6239227}" type="datetimeFigureOut">
              <a:rPr lang="en-US" smtClean="0"/>
              <a:t>11/3/22</a:t>
            </a:fld>
            <a:endParaRPr lang="en-US"/>
          </a:p>
        </p:txBody>
      </p:sp>
      <p:sp>
        <p:nvSpPr>
          <p:cNvPr id="5" name="Footer Placeholder 4">
            <a:extLst>
              <a:ext uri="{FF2B5EF4-FFF2-40B4-BE49-F238E27FC236}">
                <a16:creationId xmlns:a16="http://schemas.microsoft.com/office/drawing/2014/main" id="{5320D15B-81A1-C136-1FCC-0A5995D1E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0E601D-5F20-263A-DA02-DEF60D0CC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08604-F03B-5244-AAB3-98D5B024B532}" type="slidenum">
              <a:rPr lang="en-US" smtClean="0"/>
              <a:t>‹#›</a:t>
            </a:fld>
            <a:endParaRPr lang="en-US"/>
          </a:p>
        </p:txBody>
      </p:sp>
    </p:spTree>
    <p:extLst>
      <p:ext uri="{BB962C8B-B14F-4D97-AF65-F5344CB8AC3E}">
        <p14:creationId xmlns:p14="http://schemas.microsoft.com/office/powerpoint/2010/main" val="417793221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F11831EA-1DD1-4844-BBAC-F8D9CD9702E4}"/>
              </a:ext>
            </a:extLst>
          </p:cNvPr>
          <p:cNvSpPr/>
          <p:nvPr userDrawn="1"/>
        </p:nvSpPr>
        <p:spPr>
          <a:xfrm>
            <a:off x="8576720" y="3335867"/>
            <a:ext cx="3291840" cy="3200400"/>
          </a:xfrm>
          <a:prstGeom prst="triangle">
            <a:avLst>
              <a:gd name="adj" fmla="val 100000"/>
            </a:avLst>
          </a:prstGeom>
          <a:solidFill>
            <a:schemeClr val="accent2">
              <a:alpha val="58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2093FC20-978B-77FF-7576-8D935376BC9D}"/>
              </a:ext>
            </a:extLst>
          </p:cNvPr>
          <p:cNvSpPr>
            <a:spLocks noGrp="1"/>
          </p:cNvSpPr>
          <p:nvPr>
            <p:ph type="title"/>
          </p:nvPr>
        </p:nvSpPr>
        <p:spPr>
          <a:xfrm>
            <a:off x="560070" y="365125"/>
            <a:ext cx="11052810" cy="75501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BF65B9-D372-69BA-7632-B1AB0658C39B}"/>
              </a:ext>
            </a:extLst>
          </p:cNvPr>
          <p:cNvSpPr>
            <a:spLocks noGrp="1"/>
          </p:cNvSpPr>
          <p:nvPr>
            <p:ph type="body" idx="1"/>
          </p:nvPr>
        </p:nvSpPr>
        <p:spPr>
          <a:xfrm>
            <a:off x="560070" y="1268730"/>
            <a:ext cx="11052810" cy="49082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C9B7812-8DBE-9DA5-C127-17571AC3C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1F808852-A378-974A-877B-25005FCF7AE1}" type="slidenum">
              <a:rPr lang="en-US" smtClean="0"/>
              <a:pPr/>
              <a:t>‹#›</a:t>
            </a:fld>
            <a:endParaRPr lang="en-US" dirty="0"/>
          </a:p>
        </p:txBody>
      </p:sp>
      <p:pic>
        <p:nvPicPr>
          <p:cNvPr id="17" name="Picture 16" descr="A picture containing text&#10;&#10;Description automatically generated">
            <a:extLst>
              <a:ext uri="{FF2B5EF4-FFF2-40B4-BE49-F238E27FC236}">
                <a16:creationId xmlns:a16="http://schemas.microsoft.com/office/drawing/2014/main" id="{C18C9691-36BE-426F-95B6-4635B237C790}"/>
              </a:ext>
            </a:extLst>
          </p:cNvPr>
          <p:cNvPicPr>
            <a:picLocks noChangeAspect="1"/>
          </p:cNvPicPr>
          <p:nvPr userDrawn="1"/>
        </p:nvPicPr>
        <p:blipFill>
          <a:blip r:embed="rId13"/>
          <a:stretch>
            <a:fillRect/>
          </a:stretch>
        </p:blipFill>
        <p:spPr>
          <a:xfrm>
            <a:off x="2182754" y="6347869"/>
            <a:ext cx="1159340" cy="42495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B1D6A505-1544-4778-A91E-E01C1653BB4B}"/>
              </a:ext>
            </a:extLst>
          </p:cNvPr>
          <p:cNvPicPr>
            <a:picLocks noChangeAspect="1"/>
          </p:cNvPicPr>
          <p:nvPr userDrawn="1"/>
        </p:nvPicPr>
        <p:blipFill>
          <a:blip r:embed="rId14"/>
          <a:stretch>
            <a:fillRect/>
          </a:stretch>
        </p:blipFill>
        <p:spPr>
          <a:xfrm>
            <a:off x="161714" y="6281509"/>
            <a:ext cx="2030052" cy="578095"/>
          </a:xfrm>
          <a:prstGeom prst="rect">
            <a:avLst/>
          </a:prstGeom>
        </p:spPr>
      </p:pic>
    </p:spTree>
    <p:extLst>
      <p:ext uri="{BB962C8B-B14F-4D97-AF65-F5344CB8AC3E}">
        <p14:creationId xmlns:p14="http://schemas.microsoft.com/office/powerpoint/2010/main" val="266042095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defTabSz="914400" rtl="0" eaLnBrk="1" latinLnBrk="0" hangingPunct="1">
        <a:lnSpc>
          <a:spcPct val="90000"/>
        </a:lnSpc>
        <a:spcBef>
          <a:spcPct val="0"/>
        </a:spcBef>
        <a:buNone/>
        <a:defRPr sz="4400" b="1" kern="1200">
          <a:solidFill>
            <a:srgbClr val="BC1D1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menti.com/" TargetMode="Externa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45.jpg"/></Relationships>
</file>

<file path=ppt/slides/_rels/slide32.xml.rels><?xml version="1.0" encoding="UTF-8" standalone="yes"?>
<Relationships xmlns="http://schemas.openxmlformats.org/package/2006/relationships"><Relationship Id="rId8" Type="http://schemas.openxmlformats.org/officeDocument/2006/relationships/hyperlink" Target="http://www.menti.com/" TargetMode="External"/><Relationship Id="rId3" Type="http://schemas.openxmlformats.org/officeDocument/2006/relationships/hyperlink" Target="mailto:zaranda@pih.org" TargetMode="External"/><Relationship Id="rId7"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3.png"/><Relationship Id="rId1" Type="http://schemas.openxmlformats.org/officeDocument/2006/relationships/slideLayout" Target="../slideLayouts/slideLayout46.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esri.com/en-us/arcgis/products/arcgis-pro/overview" TargetMode="Externa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62.png"/><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69.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10" Type="http://schemas.openxmlformats.org/officeDocument/2006/relationships/hyperlink" Target="http://www.menti.com/" TargetMode="External"/><Relationship Id="rId4" Type="http://schemas.openxmlformats.org/officeDocument/2006/relationships/image" Target="../media/image20.png"/><Relationship Id="rId9" Type="http://schemas.openxmlformats.org/officeDocument/2006/relationships/image" Target="../media/image2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1.png"/><Relationship Id="rId1" Type="http://schemas.openxmlformats.org/officeDocument/2006/relationships/slideLayout" Target="../slideLayouts/slideLayout72.xml"/><Relationship Id="rId4" Type="http://schemas.openxmlformats.org/officeDocument/2006/relationships/image" Target="../media/image72.emf"/></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 y="418641"/>
            <a:ext cx="12192000" cy="1630496"/>
          </a:xfrm>
        </p:spPr>
        <p:txBody>
          <a:bodyPr/>
          <a:lstStyle/>
          <a:p>
            <a:r>
              <a:rPr lang="en-US" sz="3600" b="1" i="1" dirty="0"/>
              <a:t>Local responses to a global pandemic: </a:t>
            </a:r>
            <a:br>
              <a:rPr lang="en-US" sz="3600" b="1" i="1" dirty="0"/>
            </a:br>
            <a:r>
              <a:rPr lang="en-US" sz="3600" i="1" dirty="0"/>
              <a:t>experiences from a collaborative partnership spanning nine countries </a:t>
            </a:r>
          </a:p>
        </p:txBody>
      </p:sp>
      <p:sp>
        <p:nvSpPr>
          <p:cNvPr id="5" name="Subtitle 4"/>
          <p:cNvSpPr>
            <a:spLocks noGrp="1"/>
          </p:cNvSpPr>
          <p:nvPr>
            <p:ph type="subTitle" idx="1"/>
          </p:nvPr>
        </p:nvSpPr>
        <p:spPr>
          <a:xfrm>
            <a:off x="1524000" y="2578468"/>
            <a:ext cx="9144000" cy="959798"/>
          </a:xfrm>
        </p:spPr>
        <p:txBody>
          <a:bodyPr/>
          <a:lstStyle/>
          <a:p>
            <a:pPr>
              <a:lnSpc>
                <a:spcPct val="100000"/>
              </a:lnSpc>
              <a:spcBef>
                <a:spcPts val="0"/>
              </a:spcBef>
            </a:pPr>
            <a:r>
              <a:rPr lang="en-US" b="1" dirty="0"/>
              <a:t>7</a:t>
            </a:r>
            <a:r>
              <a:rPr lang="en-US" b="1" baseline="30000" dirty="0"/>
              <a:t>th</a:t>
            </a:r>
            <a:r>
              <a:rPr lang="en-US" b="1" dirty="0"/>
              <a:t> Global Symposium on Health Systems Research</a:t>
            </a:r>
          </a:p>
          <a:p>
            <a:pPr>
              <a:lnSpc>
                <a:spcPct val="100000"/>
              </a:lnSpc>
              <a:spcBef>
                <a:spcPts val="0"/>
              </a:spcBef>
            </a:pPr>
            <a:r>
              <a:rPr lang="en-US" dirty="0"/>
              <a:t>November 4, 2022</a:t>
            </a:r>
          </a:p>
          <a:p>
            <a:pPr>
              <a:lnSpc>
                <a:spcPct val="100000"/>
              </a:lnSpc>
              <a:spcBef>
                <a:spcPts val="0"/>
              </a:spcBef>
            </a:pPr>
            <a:endParaRPr lang="en-US" dirty="0"/>
          </a:p>
          <a:p>
            <a:pPr>
              <a:lnSpc>
                <a:spcPct val="100000"/>
              </a:lnSpc>
              <a:spcBef>
                <a:spcPts val="0"/>
              </a:spcBef>
            </a:pPr>
            <a:endParaRPr lang="en-US" sz="1000" dirty="0"/>
          </a:p>
          <a:p>
            <a:pPr>
              <a:lnSpc>
                <a:spcPct val="100000"/>
              </a:lnSpc>
              <a:spcBef>
                <a:spcPts val="0"/>
              </a:spcBef>
            </a:pPr>
            <a:endParaRPr lang="en-US" dirty="0"/>
          </a:p>
        </p:txBody>
      </p:sp>
      <p:sp>
        <p:nvSpPr>
          <p:cNvPr id="7" name="Rectangle 6"/>
          <p:cNvSpPr/>
          <p:nvPr/>
        </p:nvSpPr>
        <p:spPr>
          <a:xfrm>
            <a:off x="2781824" y="4067597"/>
            <a:ext cx="6628352" cy="1754326"/>
          </a:xfrm>
          <a:prstGeom prst="rect">
            <a:avLst/>
          </a:prstGeom>
        </p:spPr>
        <p:txBody>
          <a:bodyPr wrap="square">
            <a:spAutoFit/>
          </a:bodyPr>
          <a:lstStyle/>
          <a:p>
            <a:pPr lvl="0" algn="ctr"/>
            <a:r>
              <a:rPr lang="en-US" b="1" dirty="0">
                <a:solidFill>
                  <a:prstClr val="black"/>
                </a:solidFill>
                <a:latin typeface="Georgia" panose="02040502050405020303" pitchFamily="18" charset="0"/>
              </a:rPr>
              <a:t>Isabel Fulcher</a:t>
            </a:r>
            <a:r>
              <a:rPr lang="en-US" dirty="0">
                <a:solidFill>
                  <a:prstClr val="black"/>
                </a:solidFill>
                <a:latin typeface="Georgia" panose="02040502050405020303" pitchFamily="18" charset="0"/>
              </a:rPr>
              <a:t>, Harvard Medical School, USA</a:t>
            </a:r>
            <a:endParaRPr lang="en-US" b="1" dirty="0">
              <a:solidFill>
                <a:prstClr val="black"/>
              </a:solidFill>
              <a:latin typeface="Georgia" panose="02040502050405020303" pitchFamily="18" charset="0"/>
            </a:endParaRPr>
          </a:p>
          <a:p>
            <a:pPr lvl="0" algn="ctr"/>
            <a:r>
              <a:rPr lang="en-US" b="1" dirty="0">
                <a:solidFill>
                  <a:prstClr val="black"/>
                </a:solidFill>
                <a:latin typeface="Georgia" panose="02040502050405020303" pitchFamily="18" charset="0"/>
              </a:rPr>
              <a:t>Alphonse </a:t>
            </a:r>
            <a:r>
              <a:rPr lang="en-US" b="1" dirty="0" err="1">
                <a:solidFill>
                  <a:prstClr val="black"/>
                </a:solidFill>
                <a:latin typeface="Georgia" panose="02040502050405020303" pitchFamily="18" charset="0"/>
              </a:rPr>
              <a:t>Nshimyiryo</a:t>
            </a:r>
            <a:r>
              <a:rPr lang="en-US" b="1" dirty="0">
                <a:solidFill>
                  <a:prstClr val="black"/>
                </a:solidFill>
                <a:latin typeface="Georgia" panose="02040502050405020303" pitchFamily="18" charset="0"/>
              </a:rPr>
              <a:t>, </a:t>
            </a:r>
            <a:r>
              <a:rPr lang="en-US" dirty="0" err="1">
                <a:solidFill>
                  <a:prstClr val="black"/>
                </a:solidFill>
                <a:latin typeface="Georgia" panose="02040502050405020303" pitchFamily="18" charset="0"/>
              </a:rPr>
              <a:t>Inshuti</a:t>
            </a:r>
            <a:r>
              <a:rPr lang="en-US" dirty="0">
                <a:solidFill>
                  <a:prstClr val="black"/>
                </a:solidFill>
                <a:latin typeface="Georgia" panose="02040502050405020303" pitchFamily="18" charset="0"/>
              </a:rPr>
              <a:t> Mu </a:t>
            </a:r>
            <a:r>
              <a:rPr lang="en-US" dirty="0" err="1">
                <a:solidFill>
                  <a:prstClr val="black"/>
                </a:solidFill>
                <a:latin typeface="Georgia" panose="02040502050405020303" pitchFamily="18" charset="0"/>
              </a:rPr>
              <a:t>Buzima</a:t>
            </a:r>
            <a:r>
              <a:rPr lang="en-US" dirty="0">
                <a:solidFill>
                  <a:prstClr val="black"/>
                </a:solidFill>
                <a:latin typeface="Georgia" panose="02040502050405020303" pitchFamily="18" charset="0"/>
              </a:rPr>
              <a:t>, Rwanda</a:t>
            </a:r>
          </a:p>
          <a:p>
            <a:pPr lvl="0" algn="ctr"/>
            <a:r>
              <a:rPr lang="en-US" b="1" dirty="0">
                <a:solidFill>
                  <a:prstClr val="black"/>
                </a:solidFill>
                <a:latin typeface="Georgia" panose="02040502050405020303" pitchFamily="18" charset="0"/>
              </a:rPr>
              <a:t>Zeus Aranda, </a:t>
            </a:r>
            <a:r>
              <a:rPr lang="en-US" dirty="0" err="1">
                <a:solidFill>
                  <a:prstClr val="black"/>
                </a:solidFill>
                <a:latin typeface="Georgia" panose="02040502050405020303" pitchFamily="18" charset="0"/>
              </a:rPr>
              <a:t>Compañeros</a:t>
            </a:r>
            <a:r>
              <a:rPr lang="en-US" dirty="0">
                <a:solidFill>
                  <a:prstClr val="black"/>
                </a:solidFill>
                <a:latin typeface="Georgia" panose="02040502050405020303" pitchFamily="18" charset="0"/>
              </a:rPr>
              <a:t> </a:t>
            </a:r>
            <a:r>
              <a:rPr lang="en-US" dirty="0" err="1">
                <a:solidFill>
                  <a:prstClr val="black"/>
                </a:solidFill>
                <a:latin typeface="Georgia" panose="02040502050405020303" pitchFamily="18" charset="0"/>
              </a:rPr>
              <a:t>En</a:t>
            </a:r>
            <a:r>
              <a:rPr lang="en-US" dirty="0">
                <a:solidFill>
                  <a:prstClr val="black"/>
                </a:solidFill>
                <a:latin typeface="Georgia" panose="02040502050405020303" pitchFamily="18" charset="0"/>
              </a:rPr>
              <a:t> </a:t>
            </a:r>
            <a:r>
              <a:rPr lang="en-US" dirty="0" err="1">
                <a:solidFill>
                  <a:prstClr val="black"/>
                </a:solidFill>
                <a:latin typeface="Georgia" panose="02040502050405020303" pitchFamily="18" charset="0"/>
              </a:rPr>
              <a:t>Salud</a:t>
            </a:r>
            <a:r>
              <a:rPr lang="en-US" dirty="0">
                <a:solidFill>
                  <a:prstClr val="black"/>
                </a:solidFill>
                <a:latin typeface="Georgia" panose="02040502050405020303" pitchFamily="18" charset="0"/>
              </a:rPr>
              <a:t>, Mexico</a:t>
            </a:r>
          </a:p>
          <a:p>
            <a:pPr lvl="0" algn="ctr"/>
            <a:r>
              <a:rPr lang="en-US" b="1" dirty="0">
                <a:solidFill>
                  <a:prstClr val="black"/>
                </a:solidFill>
                <a:latin typeface="Georgia" panose="02040502050405020303" pitchFamily="18" charset="0"/>
              </a:rPr>
              <a:t>Marco Tovar, </a:t>
            </a:r>
            <a:r>
              <a:rPr lang="en-US" dirty="0" err="1">
                <a:solidFill>
                  <a:prstClr val="black"/>
                </a:solidFill>
                <a:latin typeface="Georgia" panose="02040502050405020303" pitchFamily="18" charset="0"/>
              </a:rPr>
              <a:t>Socios</a:t>
            </a:r>
            <a:r>
              <a:rPr lang="en-US" dirty="0">
                <a:solidFill>
                  <a:prstClr val="black"/>
                </a:solidFill>
                <a:latin typeface="Georgia" panose="02040502050405020303" pitchFamily="18" charset="0"/>
              </a:rPr>
              <a:t> </a:t>
            </a:r>
            <a:r>
              <a:rPr lang="en-US" dirty="0" err="1">
                <a:solidFill>
                  <a:prstClr val="black"/>
                </a:solidFill>
                <a:latin typeface="Georgia" panose="02040502050405020303" pitchFamily="18" charset="0"/>
              </a:rPr>
              <a:t>En</a:t>
            </a:r>
            <a:r>
              <a:rPr lang="en-US" dirty="0">
                <a:solidFill>
                  <a:prstClr val="black"/>
                </a:solidFill>
                <a:latin typeface="Georgia" panose="02040502050405020303" pitchFamily="18" charset="0"/>
              </a:rPr>
              <a:t> </a:t>
            </a:r>
            <a:r>
              <a:rPr lang="en-US" dirty="0" err="1">
                <a:solidFill>
                  <a:prstClr val="black"/>
                </a:solidFill>
                <a:latin typeface="Georgia" panose="02040502050405020303" pitchFamily="18" charset="0"/>
              </a:rPr>
              <a:t>Salud</a:t>
            </a:r>
            <a:r>
              <a:rPr lang="en-US" dirty="0">
                <a:solidFill>
                  <a:prstClr val="black"/>
                </a:solidFill>
                <a:latin typeface="Georgia" panose="02040502050405020303" pitchFamily="18" charset="0"/>
              </a:rPr>
              <a:t>, Peru</a:t>
            </a:r>
          </a:p>
          <a:p>
            <a:pPr lvl="0" algn="ctr"/>
            <a:r>
              <a:rPr lang="en-US" b="1" dirty="0">
                <a:solidFill>
                  <a:prstClr val="black"/>
                </a:solidFill>
                <a:latin typeface="Georgia" panose="02040502050405020303" pitchFamily="18" charset="0"/>
              </a:rPr>
              <a:t>Emilia Connolly, </a:t>
            </a:r>
            <a:r>
              <a:rPr lang="en-US" dirty="0" err="1">
                <a:solidFill>
                  <a:prstClr val="black"/>
                </a:solidFill>
                <a:latin typeface="Georgia" panose="02040502050405020303" pitchFamily="18" charset="0"/>
              </a:rPr>
              <a:t>Abwenzi</a:t>
            </a:r>
            <a:r>
              <a:rPr lang="en-US" dirty="0">
                <a:solidFill>
                  <a:prstClr val="black"/>
                </a:solidFill>
                <a:latin typeface="Georgia" panose="02040502050405020303" pitchFamily="18" charset="0"/>
              </a:rPr>
              <a:t> Pa Za </a:t>
            </a:r>
            <a:r>
              <a:rPr lang="en-US" dirty="0" err="1">
                <a:solidFill>
                  <a:prstClr val="black"/>
                </a:solidFill>
                <a:latin typeface="Georgia" panose="02040502050405020303" pitchFamily="18" charset="0"/>
              </a:rPr>
              <a:t>Umoyo</a:t>
            </a:r>
            <a:r>
              <a:rPr lang="en-US" dirty="0">
                <a:solidFill>
                  <a:prstClr val="black"/>
                </a:solidFill>
                <a:latin typeface="Georgia" panose="02040502050405020303" pitchFamily="18" charset="0"/>
              </a:rPr>
              <a:t>, Malawi</a:t>
            </a:r>
          </a:p>
          <a:p>
            <a:pPr lvl="0" algn="ctr"/>
            <a:r>
              <a:rPr lang="en-US" b="1" dirty="0">
                <a:solidFill>
                  <a:prstClr val="black"/>
                </a:solidFill>
                <a:latin typeface="Georgia" panose="02040502050405020303" pitchFamily="18" charset="0"/>
              </a:rPr>
              <a:t>Bethany </a:t>
            </a:r>
            <a:r>
              <a:rPr lang="en-US" b="1" dirty="0" err="1">
                <a:solidFill>
                  <a:prstClr val="black"/>
                </a:solidFill>
                <a:latin typeface="Georgia" panose="02040502050405020303" pitchFamily="18" charset="0"/>
              </a:rPr>
              <a:t>Hedt</a:t>
            </a:r>
            <a:r>
              <a:rPr lang="en-US" b="1" dirty="0">
                <a:solidFill>
                  <a:prstClr val="black"/>
                </a:solidFill>
                <a:latin typeface="Georgia" panose="02040502050405020303" pitchFamily="18" charset="0"/>
              </a:rPr>
              <a:t>-Gauthier, </a:t>
            </a:r>
            <a:r>
              <a:rPr lang="en-US" dirty="0">
                <a:solidFill>
                  <a:prstClr val="black"/>
                </a:solidFill>
                <a:latin typeface="Georgia" panose="02040502050405020303" pitchFamily="18" charset="0"/>
              </a:rPr>
              <a:t>Harvard Medical School, USA</a:t>
            </a:r>
            <a:endParaRPr lang="en-US" dirty="0"/>
          </a:p>
        </p:txBody>
      </p:sp>
      <p:cxnSp>
        <p:nvCxnSpPr>
          <p:cNvPr id="9" name="Straight Connector 8"/>
          <p:cNvCxnSpPr/>
          <p:nvPr/>
        </p:nvCxnSpPr>
        <p:spPr>
          <a:xfrm>
            <a:off x="2223715" y="3646528"/>
            <a:ext cx="7744571" cy="55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94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16645" y="1123176"/>
            <a:ext cx="6639779" cy="2083850"/>
          </a:xfrm>
          <a:prstGeom prst="rect">
            <a:avLst/>
          </a:prstGeom>
          <a:ln>
            <a:solidFill>
              <a:schemeClr val="tx1">
                <a:lumMod val="85000"/>
                <a:lumOff val="15000"/>
              </a:schemeClr>
            </a:solidFill>
            <a:prstDash val="dash"/>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t>To understand:</a:t>
            </a:r>
          </a:p>
          <a:p>
            <a:pPr marL="457200" indent="-457200">
              <a:buFont typeface="+mj-lt"/>
              <a:buAutoNum type="arabicPeriod"/>
            </a:pPr>
            <a:r>
              <a:rPr lang="en-US" sz="2400" dirty="0"/>
              <a:t>Epidemiology and progression of disease, overall and in specific risk-groups.</a:t>
            </a:r>
          </a:p>
          <a:p>
            <a:pPr marL="457200" indent="-457200">
              <a:buFont typeface="+mj-lt"/>
              <a:buAutoNum type="arabicPeriod"/>
            </a:pPr>
            <a:r>
              <a:rPr lang="en-US" sz="2400" dirty="0"/>
              <a:t>Changes in care and/or outcomes for chronic care patients.</a:t>
            </a:r>
          </a:p>
          <a:p>
            <a:pPr marL="0" indent="0">
              <a:buNone/>
            </a:pPr>
            <a:endParaRPr lang="en-US" dirty="0"/>
          </a:p>
          <a:p>
            <a:endParaRPr lang="en-US" dirty="0"/>
          </a:p>
        </p:txBody>
      </p:sp>
      <p:sp>
        <p:nvSpPr>
          <p:cNvPr id="8" name="Title 1">
            <a:extLst>
              <a:ext uri="{FF2B5EF4-FFF2-40B4-BE49-F238E27FC236}">
                <a16:creationId xmlns:a16="http://schemas.microsoft.com/office/drawing/2014/main" id="{45F01E5E-8772-AC98-32D0-B6BA2DCC3A5E}"/>
              </a:ext>
            </a:extLst>
          </p:cNvPr>
          <p:cNvSpPr>
            <a:spLocks noGrp="1"/>
          </p:cNvSpPr>
          <p:nvPr>
            <p:ph type="title"/>
          </p:nvPr>
        </p:nvSpPr>
        <p:spPr>
          <a:xfrm>
            <a:off x="216646" y="216712"/>
            <a:ext cx="11882589" cy="906464"/>
          </a:xfrm>
        </p:spPr>
        <p:txBody>
          <a:bodyPr anchor="t"/>
          <a:lstStyle/>
          <a:p>
            <a:r>
              <a:rPr lang="en-US" dirty="0"/>
              <a:t>Cohort studies</a:t>
            </a:r>
          </a:p>
        </p:txBody>
      </p:sp>
      <p:pic>
        <p:nvPicPr>
          <p:cNvPr id="9" name="Picture 8">
            <a:extLst>
              <a:ext uri="{FF2B5EF4-FFF2-40B4-BE49-F238E27FC236}">
                <a16:creationId xmlns:a16="http://schemas.microsoft.com/office/drawing/2014/main" id="{B7FE563F-7C23-3B8E-09EC-544A9F45FBF4}"/>
              </a:ext>
            </a:extLst>
          </p:cNvPr>
          <p:cNvPicPr>
            <a:picLocks noChangeAspect="1"/>
          </p:cNvPicPr>
          <p:nvPr/>
        </p:nvPicPr>
        <p:blipFill>
          <a:blip r:embed="rId3"/>
          <a:stretch>
            <a:fillRect/>
          </a:stretch>
        </p:blipFill>
        <p:spPr>
          <a:xfrm>
            <a:off x="7237389" y="669944"/>
            <a:ext cx="4665970" cy="4401025"/>
          </a:xfrm>
          <a:prstGeom prst="rect">
            <a:avLst/>
          </a:prstGeom>
          <a:ln w="12700">
            <a:noFill/>
          </a:ln>
        </p:spPr>
      </p:pic>
      <p:sp>
        <p:nvSpPr>
          <p:cNvPr id="11" name="Content Placeholder 2">
            <a:extLst>
              <a:ext uri="{FF2B5EF4-FFF2-40B4-BE49-F238E27FC236}">
                <a16:creationId xmlns:a16="http://schemas.microsoft.com/office/drawing/2014/main" id="{F32B2B6B-075D-33C0-14A4-AB75FCA09CD8}"/>
              </a:ext>
            </a:extLst>
          </p:cNvPr>
          <p:cNvSpPr txBox="1">
            <a:spLocks/>
          </p:cNvSpPr>
          <p:nvPr/>
        </p:nvSpPr>
        <p:spPr>
          <a:xfrm>
            <a:off x="204784" y="3448758"/>
            <a:ext cx="6639779" cy="1944875"/>
          </a:xfrm>
          <a:prstGeom prst="rect">
            <a:avLst/>
          </a:prstGeom>
          <a:ln>
            <a:solidFill>
              <a:schemeClr val="tx1">
                <a:lumMod val="85000"/>
                <a:lumOff val="15000"/>
              </a:schemeClr>
            </a:solidFill>
            <a:prstDash val="dash"/>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t>Activities:</a:t>
            </a: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Create overall cohort designs that align with sites’ priorities</a:t>
            </a: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Develop data collection tools .</a:t>
            </a: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Facilitate protocol development and ethical approvals, including providing a core protocol template.</a:t>
            </a: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Harmonize data collection and processing procedures.</a:t>
            </a: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Seek funding to support activities centrally and at sites.</a:t>
            </a:r>
            <a:endParaRPr lang="en-US" dirty="0"/>
          </a:p>
          <a:p>
            <a:endParaRPr lang="en-US" dirty="0"/>
          </a:p>
        </p:txBody>
      </p:sp>
      <p:sp>
        <p:nvSpPr>
          <p:cNvPr id="14" name="TextBox 13">
            <a:extLst>
              <a:ext uri="{FF2B5EF4-FFF2-40B4-BE49-F238E27FC236}">
                <a16:creationId xmlns:a16="http://schemas.microsoft.com/office/drawing/2014/main" id="{60FCE9BF-99DC-7060-3356-65E44095E527}"/>
              </a:ext>
            </a:extLst>
          </p:cNvPr>
          <p:cNvSpPr txBox="1"/>
          <p:nvPr/>
        </p:nvSpPr>
        <p:spPr>
          <a:xfrm>
            <a:off x="6948749" y="5024301"/>
            <a:ext cx="5243251" cy="738664"/>
          </a:xfrm>
          <a:prstGeom prst="rect">
            <a:avLst/>
          </a:prstGeom>
          <a:noFill/>
        </p:spPr>
        <p:txBody>
          <a:bodyPr wrap="square">
            <a:spAutoFit/>
          </a:bodyPr>
          <a:lstStyle/>
          <a:p>
            <a:pPr algn="ctr"/>
            <a:r>
              <a:rPr lang="en-US" sz="1400" b="1" i="1" dirty="0">
                <a:latin typeface="Georgia" panose="02040502050405020303" pitchFamily="18" charset="0"/>
                <a:ea typeface="Calibri" panose="020F0502020204030204" pitchFamily="34" charset="0"/>
                <a:cs typeface="Times New Roman" panose="02020603050405020304" pitchFamily="18" charset="0"/>
              </a:rPr>
              <a:t>PIH Cross-Site COVID-19 Cohort Research Network: </a:t>
            </a:r>
          </a:p>
          <a:p>
            <a:pPr algn="ctr"/>
            <a:r>
              <a:rPr lang="en-US" sz="1400" i="1" dirty="0">
                <a:latin typeface="Georgia" panose="02040502050405020303" pitchFamily="18" charset="0"/>
                <a:ea typeface="Calibri" panose="020F0502020204030204" pitchFamily="34" charset="0"/>
                <a:cs typeface="Times New Roman" panose="02020603050405020304" pitchFamily="18" charset="0"/>
              </a:rPr>
              <a:t>A </a:t>
            </a:r>
            <a:r>
              <a:rPr lang="en-US" sz="1400" i="1" dirty="0">
                <a:effectLst/>
                <a:latin typeface="Georgia" panose="02040502050405020303" pitchFamily="18" charset="0"/>
                <a:ea typeface="Calibri" panose="020F0502020204030204" pitchFamily="34" charset="0"/>
                <a:cs typeface="Times New Roman" panose="02020603050405020304" pitchFamily="18" charset="0"/>
              </a:rPr>
              <a:t>central core technical working group coordinated across multiple disease-specific teams </a:t>
            </a:r>
            <a:endParaRPr lang="en-US" sz="1400" i="1" dirty="0">
              <a:latin typeface="Georgia" panose="02040502050405020303" pitchFamily="18" charset="0"/>
            </a:endParaRPr>
          </a:p>
        </p:txBody>
      </p:sp>
    </p:spTree>
    <p:extLst>
      <p:ext uri="{BB962C8B-B14F-4D97-AF65-F5344CB8AC3E}">
        <p14:creationId xmlns:p14="http://schemas.microsoft.com/office/powerpoint/2010/main" val="411799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6DD650-71D9-62CE-D774-F2AF82325552}"/>
              </a:ext>
            </a:extLst>
          </p:cNvPr>
          <p:cNvSpPr>
            <a:spLocks noGrp="1"/>
          </p:cNvSpPr>
          <p:nvPr>
            <p:ph type="title"/>
          </p:nvPr>
        </p:nvSpPr>
        <p:spPr>
          <a:xfrm>
            <a:off x="216646" y="216712"/>
            <a:ext cx="11882589" cy="906464"/>
          </a:xfrm>
        </p:spPr>
        <p:txBody>
          <a:bodyPr anchor="t"/>
          <a:lstStyle/>
          <a:p>
            <a:r>
              <a:rPr lang="en-US" dirty="0"/>
              <a:t>Using routine health systems data</a:t>
            </a:r>
          </a:p>
        </p:txBody>
      </p:sp>
      <p:pic>
        <p:nvPicPr>
          <p:cNvPr id="3" name="Picture 2" descr="A picture containing graphical user interface&#10;&#10;Description automatically generated">
            <a:extLst>
              <a:ext uri="{FF2B5EF4-FFF2-40B4-BE49-F238E27FC236}">
                <a16:creationId xmlns:a16="http://schemas.microsoft.com/office/drawing/2014/main" id="{3175D4E5-3931-F768-1184-98D58789CB0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2140"/>
          <a:stretch/>
        </p:blipFill>
        <p:spPr>
          <a:xfrm>
            <a:off x="590726" y="3379245"/>
            <a:ext cx="4782059" cy="2280537"/>
          </a:xfrm>
          <a:prstGeom prst="rect">
            <a:avLst/>
          </a:prstGeom>
          <a:ln>
            <a:solidFill>
              <a:schemeClr val="tx1"/>
            </a:solidFill>
          </a:ln>
        </p:spPr>
      </p:pic>
      <p:sp>
        <p:nvSpPr>
          <p:cNvPr id="5" name="Rectangle 4">
            <a:extLst>
              <a:ext uri="{FF2B5EF4-FFF2-40B4-BE49-F238E27FC236}">
                <a16:creationId xmlns:a16="http://schemas.microsoft.com/office/drawing/2014/main" id="{546DD3A3-B511-D0E7-BD29-B693462D5FC9}"/>
              </a:ext>
            </a:extLst>
          </p:cNvPr>
          <p:cNvSpPr/>
          <p:nvPr/>
        </p:nvSpPr>
        <p:spPr>
          <a:xfrm>
            <a:off x="3634357" y="1198218"/>
            <a:ext cx="5380486" cy="1112621"/>
          </a:xfrm>
          <a:prstGeom prst="rect">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i="1" dirty="0">
                <a:latin typeface="Georgia" panose="02040502050405020303" pitchFamily="18" charset="0"/>
              </a:rPr>
              <a:t>Methods development: </a:t>
            </a:r>
          </a:p>
          <a:p>
            <a:pPr algn="ctr"/>
            <a:r>
              <a:rPr lang="en-US" sz="2200" dirty="0">
                <a:latin typeface="Georgia" panose="02040502050405020303" pitchFamily="18" charset="0"/>
              </a:rPr>
              <a:t>Identifying deviations using monthly time series data </a:t>
            </a:r>
          </a:p>
        </p:txBody>
      </p:sp>
      <p:cxnSp>
        <p:nvCxnSpPr>
          <p:cNvPr id="7" name="Straight Arrow Connector 6">
            <a:extLst>
              <a:ext uri="{FF2B5EF4-FFF2-40B4-BE49-F238E27FC236}">
                <a16:creationId xmlns:a16="http://schemas.microsoft.com/office/drawing/2014/main" id="{31FE9F82-8790-3159-577F-D52AB5D835D4}"/>
              </a:ext>
            </a:extLst>
          </p:cNvPr>
          <p:cNvCxnSpPr>
            <a:cxnSpLocks/>
          </p:cNvCxnSpPr>
          <p:nvPr/>
        </p:nvCxnSpPr>
        <p:spPr>
          <a:xfrm flipH="1">
            <a:off x="4114292" y="2393776"/>
            <a:ext cx="1438275" cy="4752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C1F1CB6-A696-0C4A-BC56-8DF41684461B}"/>
              </a:ext>
            </a:extLst>
          </p:cNvPr>
          <p:cNvCxnSpPr>
            <a:cxnSpLocks/>
          </p:cNvCxnSpPr>
          <p:nvPr/>
        </p:nvCxnSpPr>
        <p:spPr>
          <a:xfrm>
            <a:off x="6919403" y="2393514"/>
            <a:ext cx="1435608" cy="4754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9AD0F5C-4D95-0DA1-3FEF-91AF88F1EF2F}"/>
              </a:ext>
            </a:extLst>
          </p:cNvPr>
          <p:cNvSpPr txBox="1"/>
          <p:nvPr/>
        </p:nvSpPr>
        <p:spPr>
          <a:xfrm>
            <a:off x="616019" y="2963439"/>
            <a:ext cx="4782059" cy="430887"/>
          </a:xfrm>
          <a:prstGeom prst="rect">
            <a:avLst/>
          </a:prstGeom>
          <a:noFill/>
        </p:spPr>
        <p:txBody>
          <a:bodyPr wrap="square">
            <a:spAutoFit/>
          </a:bodyPr>
          <a:lstStyle/>
          <a:p>
            <a:pPr algn="ctr"/>
            <a:r>
              <a:rPr lang="en-US" sz="2200" b="1" dirty="0">
                <a:latin typeface="Georgia" panose="02040502050405020303" pitchFamily="18" charset="0"/>
              </a:rPr>
              <a:t>Monthly monitoring</a:t>
            </a:r>
          </a:p>
        </p:txBody>
      </p:sp>
      <p:sp>
        <p:nvSpPr>
          <p:cNvPr id="19" name="TextBox 18">
            <a:extLst>
              <a:ext uri="{FF2B5EF4-FFF2-40B4-BE49-F238E27FC236}">
                <a16:creationId xmlns:a16="http://schemas.microsoft.com/office/drawing/2014/main" id="{5EA4CDB6-5B03-6E0A-84D5-7EF8C40EE8E3}"/>
              </a:ext>
            </a:extLst>
          </p:cNvPr>
          <p:cNvSpPr txBox="1"/>
          <p:nvPr/>
        </p:nvSpPr>
        <p:spPr>
          <a:xfrm>
            <a:off x="6919403" y="2963439"/>
            <a:ext cx="4782059" cy="430887"/>
          </a:xfrm>
          <a:prstGeom prst="rect">
            <a:avLst/>
          </a:prstGeom>
          <a:noFill/>
        </p:spPr>
        <p:txBody>
          <a:bodyPr wrap="square">
            <a:spAutoFit/>
          </a:bodyPr>
          <a:lstStyle/>
          <a:p>
            <a:pPr algn="ctr"/>
            <a:r>
              <a:rPr lang="en-US" sz="2200" b="1" dirty="0">
                <a:latin typeface="Georgia" panose="02040502050405020303" pitchFamily="18" charset="0"/>
              </a:rPr>
              <a:t>Cross-site research</a:t>
            </a:r>
          </a:p>
        </p:txBody>
      </p:sp>
      <p:sp>
        <p:nvSpPr>
          <p:cNvPr id="20" name="Content Placeholder 2">
            <a:extLst>
              <a:ext uri="{FF2B5EF4-FFF2-40B4-BE49-F238E27FC236}">
                <a16:creationId xmlns:a16="http://schemas.microsoft.com/office/drawing/2014/main" id="{E0E244B0-2A7C-F950-B057-76EE57319ECE}"/>
              </a:ext>
            </a:extLst>
          </p:cNvPr>
          <p:cNvSpPr txBox="1">
            <a:spLocks/>
          </p:cNvSpPr>
          <p:nvPr/>
        </p:nvSpPr>
        <p:spPr>
          <a:xfrm>
            <a:off x="6819216" y="3406893"/>
            <a:ext cx="4882246" cy="2280537"/>
          </a:xfrm>
          <a:prstGeom prst="rect">
            <a:avLst/>
          </a:prstGeom>
          <a:ln>
            <a:solidFill>
              <a:schemeClr val="tx1">
                <a:lumMod val="85000"/>
                <a:lumOff val="15000"/>
              </a:schemeClr>
            </a:solidFill>
            <a:prstDash val="dash"/>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Acute respiratory infections in Liberia (Fulcher et al., IJE, 2021)</a:t>
            </a:r>
            <a:br>
              <a:rPr lang="en-US" sz="1800" dirty="0">
                <a:effectLst/>
                <a:ea typeface="Calibri" panose="020F0502020204030204" pitchFamily="34" charset="0"/>
                <a:cs typeface="Times New Roman" panose="02020603050405020304" pitchFamily="18" charset="0"/>
              </a:rPr>
            </a:br>
            <a:endParaRPr lang="en-US" sz="1800" dirty="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Childhood immunizations </a:t>
            </a:r>
            <a:br>
              <a:rPr lang="en-US" sz="1800" dirty="0">
                <a:effectLst/>
                <a:ea typeface="Calibri" panose="020F0502020204030204" pitchFamily="34" charset="0"/>
                <a:cs typeface="Times New Roman" panose="02020603050405020304" pitchFamily="18" charset="0"/>
              </a:rPr>
            </a:br>
            <a:r>
              <a:rPr lang="en-US" sz="1800" dirty="0">
                <a:effectLst/>
                <a:ea typeface="Calibri" panose="020F0502020204030204" pitchFamily="34" charset="0"/>
                <a:cs typeface="Times New Roman" panose="02020603050405020304" pitchFamily="18" charset="0"/>
              </a:rPr>
              <a:t>(Connolly et al., WHO Bulletin, 2021)</a:t>
            </a:r>
            <a:br>
              <a:rPr lang="en-US" sz="1800" dirty="0">
                <a:effectLst/>
                <a:ea typeface="Calibri" panose="020F0502020204030204" pitchFamily="34" charset="0"/>
                <a:cs typeface="Times New Roman" panose="02020603050405020304" pitchFamily="18" charset="0"/>
              </a:rPr>
            </a:br>
            <a:endParaRPr lang="en-US" sz="1800" dirty="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dirty="0">
                <a:effectLst/>
                <a:ea typeface="Calibri" panose="020F0502020204030204" pitchFamily="34" charset="0"/>
                <a:cs typeface="Times New Roman" panose="02020603050405020304" pitchFamily="18" charset="0"/>
              </a:rPr>
              <a:t>Maternal health service utilization </a:t>
            </a:r>
            <a:br>
              <a:rPr lang="en-US" sz="1800" dirty="0">
                <a:effectLst/>
                <a:ea typeface="Calibri" panose="020F0502020204030204" pitchFamily="34" charset="0"/>
                <a:cs typeface="Times New Roman" panose="02020603050405020304" pitchFamily="18" charset="0"/>
              </a:rPr>
            </a:br>
            <a:r>
              <a:rPr lang="en-US" sz="1800" dirty="0">
                <a:effectLst/>
                <a:ea typeface="Calibri" panose="020F0502020204030204" pitchFamily="34" charset="0"/>
                <a:cs typeface="Times New Roman" panose="02020603050405020304" pitchFamily="18" charset="0"/>
              </a:rPr>
              <a:t>(Aranda et al., BMJ Global Health, 2021)</a:t>
            </a:r>
          </a:p>
        </p:txBody>
      </p:sp>
    </p:spTree>
    <p:extLst>
      <p:ext uri="{BB962C8B-B14F-4D97-AF65-F5344CB8AC3E}">
        <p14:creationId xmlns:p14="http://schemas.microsoft.com/office/powerpoint/2010/main" val="401162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2C61A9-6E34-2DE1-A3E6-4B4034D70566}"/>
              </a:ext>
            </a:extLst>
          </p:cNvPr>
          <p:cNvSpPr/>
          <p:nvPr/>
        </p:nvSpPr>
        <p:spPr>
          <a:xfrm>
            <a:off x="314856" y="1298713"/>
            <a:ext cx="2446638" cy="1112621"/>
          </a:xfrm>
          <a:prstGeom prst="rect">
            <a:avLst/>
          </a:prstGeom>
          <a:solidFill>
            <a:schemeClr val="accent5">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Georgia" panose="02040502050405020303" pitchFamily="18" charset="0"/>
              </a:rPr>
              <a:t>Identifying research questions</a:t>
            </a:r>
          </a:p>
        </p:txBody>
      </p:sp>
      <p:sp>
        <p:nvSpPr>
          <p:cNvPr id="5" name="Rectangle 4">
            <a:extLst>
              <a:ext uri="{FF2B5EF4-FFF2-40B4-BE49-F238E27FC236}">
                <a16:creationId xmlns:a16="http://schemas.microsoft.com/office/drawing/2014/main" id="{C9F99B15-ABE1-F85F-240B-89B165669E76}"/>
              </a:ext>
            </a:extLst>
          </p:cNvPr>
          <p:cNvSpPr/>
          <p:nvPr/>
        </p:nvSpPr>
        <p:spPr>
          <a:xfrm>
            <a:off x="3306314" y="1298713"/>
            <a:ext cx="2446638" cy="1112621"/>
          </a:xfrm>
          <a:prstGeom prst="rect">
            <a:avLst/>
          </a:prstGeom>
          <a:solidFill>
            <a:schemeClr val="accent5">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Georgia" panose="02040502050405020303" pitchFamily="18" charset="0"/>
              </a:rPr>
              <a:t>Assembling a cross-site team</a:t>
            </a:r>
          </a:p>
        </p:txBody>
      </p:sp>
      <p:sp>
        <p:nvSpPr>
          <p:cNvPr id="6" name="Rectangle 5">
            <a:extLst>
              <a:ext uri="{FF2B5EF4-FFF2-40B4-BE49-F238E27FC236}">
                <a16:creationId xmlns:a16="http://schemas.microsoft.com/office/drawing/2014/main" id="{C330DE81-EC21-2575-2292-DB4C7448A7EC}"/>
              </a:ext>
            </a:extLst>
          </p:cNvPr>
          <p:cNvSpPr/>
          <p:nvPr/>
        </p:nvSpPr>
        <p:spPr>
          <a:xfrm>
            <a:off x="9289230" y="1298713"/>
            <a:ext cx="2446638" cy="1112621"/>
          </a:xfrm>
          <a:prstGeom prst="rect">
            <a:avLst/>
          </a:prstGeom>
          <a:solidFill>
            <a:schemeClr val="accent5">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Georgia" panose="02040502050405020303" pitchFamily="18" charset="0"/>
              </a:rPr>
              <a:t>Gathering resources</a:t>
            </a:r>
          </a:p>
        </p:txBody>
      </p:sp>
      <p:sp>
        <p:nvSpPr>
          <p:cNvPr id="8" name="Rectangle 7">
            <a:extLst>
              <a:ext uri="{FF2B5EF4-FFF2-40B4-BE49-F238E27FC236}">
                <a16:creationId xmlns:a16="http://schemas.microsoft.com/office/drawing/2014/main" id="{59565963-134E-BCDF-DBE5-532B28E941B8}"/>
              </a:ext>
            </a:extLst>
          </p:cNvPr>
          <p:cNvSpPr/>
          <p:nvPr/>
        </p:nvSpPr>
        <p:spPr>
          <a:xfrm>
            <a:off x="6297772" y="1298713"/>
            <a:ext cx="2446638" cy="1112621"/>
          </a:xfrm>
          <a:prstGeom prst="rect">
            <a:avLst/>
          </a:prstGeom>
          <a:solidFill>
            <a:schemeClr val="accent5">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Georgia" panose="02040502050405020303" pitchFamily="18" charset="0"/>
              </a:rPr>
              <a:t>Ethical approvals &amp; data sharing</a:t>
            </a:r>
          </a:p>
        </p:txBody>
      </p:sp>
      <p:sp>
        <p:nvSpPr>
          <p:cNvPr id="19" name="Content Placeholder 2">
            <a:extLst>
              <a:ext uri="{FF2B5EF4-FFF2-40B4-BE49-F238E27FC236}">
                <a16:creationId xmlns:a16="http://schemas.microsoft.com/office/drawing/2014/main" id="{71FF56BD-0A7D-8811-42C8-E12FD8F0784C}"/>
              </a:ext>
            </a:extLst>
          </p:cNvPr>
          <p:cNvSpPr>
            <a:spLocks noGrp="1"/>
          </p:cNvSpPr>
          <p:nvPr>
            <p:ph idx="1"/>
          </p:nvPr>
        </p:nvSpPr>
        <p:spPr>
          <a:xfrm>
            <a:off x="178229" y="2500221"/>
            <a:ext cx="2719892" cy="3263096"/>
          </a:xfrm>
        </p:spPr>
        <p:txBody>
          <a:bodyPr/>
          <a:lstStyle/>
          <a:p>
            <a:r>
              <a:rPr lang="en-US" sz="2000" dirty="0"/>
              <a:t>Biweekly working group meetings from April 2020 to June 2022</a:t>
            </a:r>
          </a:p>
          <a:p>
            <a:r>
              <a:rPr lang="en-US" sz="2000" dirty="0"/>
              <a:t>Brainstorm potential research activities</a:t>
            </a:r>
          </a:p>
          <a:p>
            <a:r>
              <a:rPr lang="en-US" sz="2000" dirty="0"/>
              <a:t>Assess interest across site to assemble a team</a:t>
            </a:r>
          </a:p>
        </p:txBody>
      </p:sp>
      <p:sp>
        <p:nvSpPr>
          <p:cNvPr id="25" name="Content Placeholder 2">
            <a:extLst>
              <a:ext uri="{FF2B5EF4-FFF2-40B4-BE49-F238E27FC236}">
                <a16:creationId xmlns:a16="http://schemas.microsoft.com/office/drawing/2014/main" id="{69963FF2-5C99-C409-118F-82316FBC281C}"/>
              </a:ext>
            </a:extLst>
          </p:cNvPr>
          <p:cNvSpPr txBox="1">
            <a:spLocks/>
          </p:cNvSpPr>
          <p:nvPr/>
        </p:nvSpPr>
        <p:spPr bwMode="auto">
          <a:xfrm>
            <a:off x="3169687" y="2500221"/>
            <a:ext cx="2719892" cy="326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Decide on project roles at outset</a:t>
            </a:r>
          </a:p>
          <a:p>
            <a:r>
              <a:rPr lang="en-US" sz="2000" dirty="0"/>
              <a:t>Typically, 1-2 lead writers, 1-2 analysts, 1 scientific lead </a:t>
            </a:r>
          </a:p>
          <a:p>
            <a:r>
              <a:rPr lang="en-US" sz="2000" dirty="0"/>
              <a:t>Site-specific contributors </a:t>
            </a:r>
          </a:p>
          <a:p>
            <a:r>
              <a:rPr lang="en-US" sz="2000" dirty="0"/>
              <a:t>Identify what additional training or support is needed</a:t>
            </a:r>
          </a:p>
        </p:txBody>
      </p:sp>
      <p:sp>
        <p:nvSpPr>
          <p:cNvPr id="26" name="Content Placeholder 2">
            <a:extLst>
              <a:ext uri="{FF2B5EF4-FFF2-40B4-BE49-F238E27FC236}">
                <a16:creationId xmlns:a16="http://schemas.microsoft.com/office/drawing/2014/main" id="{E1EEFBBA-79B6-E2DB-0219-D1B41435AE18}"/>
              </a:ext>
            </a:extLst>
          </p:cNvPr>
          <p:cNvSpPr txBox="1">
            <a:spLocks/>
          </p:cNvSpPr>
          <p:nvPr/>
        </p:nvSpPr>
        <p:spPr bwMode="auto">
          <a:xfrm>
            <a:off x="6161145" y="2500221"/>
            <a:ext cx="2719892" cy="326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Site-specific IRBs and DUAs</a:t>
            </a:r>
          </a:p>
          <a:p>
            <a:r>
              <a:rPr lang="en-US" sz="2000" dirty="0"/>
              <a:t>Non-PIH analysts (at Harvard) approved by each site</a:t>
            </a:r>
          </a:p>
          <a:p>
            <a:r>
              <a:rPr lang="en-US" sz="2000" dirty="0"/>
              <a:t>Governance structure documents were key for larger coordination</a:t>
            </a:r>
          </a:p>
        </p:txBody>
      </p:sp>
      <p:sp>
        <p:nvSpPr>
          <p:cNvPr id="27" name="Content Placeholder 2">
            <a:extLst>
              <a:ext uri="{FF2B5EF4-FFF2-40B4-BE49-F238E27FC236}">
                <a16:creationId xmlns:a16="http://schemas.microsoft.com/office/drawing/2014/main" id="{40955516-2367-EDA2-B6D6-8B555E616015}"/>
              </a:ext>
            </a:extLst>
          </p:cNvPr>
          <p:cNvSpPr txBox="1">
            <a:spLocks/>
          </p:cNvSpPr>
          <p:nvPr/>
        </p:nvSpPr>
        <p:spPr bwMode="auto">
          <a:xfrm>
            <a:off x="9152603" y="2500221"/>
            <a:ext cx="2719892" cy="326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Technical support from graduate students, aligned with thesis goals</a:t>
            </a:r>
          </a:p>
          <a:p>
            <a:r>
              <a:rPr lang="en-US" sz="2000" dirty="0"/>
              <a:t>Received 3 grants to fund cross-site efforts, but some work was still unfunded</a:t>
            </a:r>
          </a:p>
        </p:txBody>
      </p:sp>
      <p:sp>
        <p:nvSpPr>
          <p:cNvPr id="29" name="Title 1">
            <a:extLst>
              <a:ext uri="{FF2B5EF4-FFF2-40B4-BE49-F238E27FC236}">
                <a16:creationId xmlns:a16="http://schemas.microsoft.com/office/drawing/2014/main" id="{C770F2AD-A21F-4DBC-FBB3-DEA73BA86FF8}"/>
              </a:ext>
            </a:extLst>
          </p:cNvPr>
          <p:cNvSpPr>
            <a:spLocks noGrp="1"/>
          </p:cNvSpPr>
          <p:nvPr>
            <p:ph type="title"/>
          </p:nvPr>
        </p:nvSpPr>
        <p:spPr>
          <a:xfrm>
            <a:off x="216646" y="216712"/>
            <a:ext cx="11882589" cy="906464"/>
          </a:xfrm>
        </p:spPr>
        <p:txBody>
          <a:bodyPr anchor="t"/>
          <a:lstStyle/>
          <a:p>
            <a:r>
              <a:rPr lang="en-US" dirty="0"/>
              <a:t>How did the cross-site collaboration work?</a:t>
            </a:r>
          </a:p>
        </p:txBody>
      </p:sp>
    </p:spTree>
    <p:extLst>
      <p:ext uri="{BB962C8B-B14F-4D97-AF65-F5344CB8AC3E}">
        <p14:creationId xmlns:p14="http://schemas.microsoft.com/office/powerpoint/2010/main" val="332022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A2D28D-3245-8147-96EB-60BA2882D903}"/>
              </a:ext>
            </a:extLst>
          </p:cNvPr>
          <p:cNvSpPr txBox="1"/>
          <p:nvPr/>
        </p:nvSpPr>
        <p:spPr>
          <a:xfrm>
            <a:off x="590146" y="1114656"/>
            <a:ext cx="1989378" cy="830997"/>
          </a:xfrm>
          <a:prstGeom prst="rect">
            <a:avLst/>
          </a:prstGeom>
          <a:noFill/>
        </p:spPr>
        <p:txBody>
          <a:bodyPr wrap="square" rtlCol="0">
            <a:spAutoFit/>
          </a:bodyPr>
          <a:lstStyle/>
          <a:p>
            <a:pPr algn="ctr"/>
            <a:r>
              <a:rPr lang="en-US" sz="1200" b="1" dirty="0">
                <a:latin typeface="Georgia" panose="02040502050405020303" pitchFamily="18" charset="0"/>
              </a:rPr>
              <a:t>PIH/Boston</a:t>
            </a:r>
          </a:p>
          <a:p>
            <a:pPr algn="ctr"/>
            <a:r>
              <a:rPr lang="en-US" sz="1200" dirty="0">
                <a:latin typeface="Georgia" panose="02040502050405020303" pitchFamily="18" charset="0"/>
              </a:rPr>
              <a:t>Nidia Correa</a:t>
            </a:r>
          </a:p>
          <a:p>
            <a:pPr algn="ctr"/>
            <a:r>
              <a:rPr lang="en-US" sz="1200" dirty="0">
                <a:latin typeface="Georgia" panose="02040502050405020303" pitchFamily="18" charset="0"/>
              </a:rPr>
              <a:t>Jean Claude </a:t>
            </a:r>
            <a:r>
              <a:rPr lang="en-US" sz="1200" dirty="0" err="1">
                <a:latin typeface="Georgia" panose="02040502050405020303" pitchFamily="18" charset="0"/>
              </a:rPr>
              <a:t>Mugunga</a:t>
            </a:r>
            <a:endParaRPr lang="en-US" sz="1200" dirty="0">
              <a:latin typeface="Georgia" panose="02040502050405020303" pitchFamily="18" charset="0"/>
            </a:endParaRPr>
          </a:p>
          <a:p>
            <a:pPr algn="ctr"/>
            <a:r>
              <a:rPr lang="en-US" sz="1200" dirty="0">
                <a:latin typeface="Georgia" panose="02040502050405020303" pitchFamily="18" charset="0"/>
              </a:rPr>
              <a:t>Natalie Price</a:t>
            </a:r>
          </a:p>
        </p:txBody>
      </p:sp>
      <p:sp>
        <p:nvSpPr>
          <p:cNvPr id="9" name="TextBox 8">
            <a:extLst>
              <a:ext uri="{FF2B5EF4-FFF2-40B4-BE49-F238E27FC236}">
                <a16:creationId xmlns:a16="http://schemas.microsoft.com/office/drawing/2014/main" id="{E8290D4F-8DA5-CF49-B20D-BF572EC496BC}"/>
              </a:ext>
            </a:extLst>
          </p:cNvPr>
          <p:cNvSpPr txBox="1"/>
          <p:nvPr/>
        </p:nvSpPr>
        <p:spPr>
          <a:xfrm>
            <a:off x="2406196" y="1114656"/>
            <a:ext cx="1989378" cy="646331"/>
          </a:xfrm>
          <a:prstGeom prst="rect">
            <a:avLst/>
          </a:prstGeom>
          <a:noFill/>
        </p:spPr>
        <p:txBody>
          <a:bodyPr wrap="square" rtlCol="0">
            <a:spAutoFit/>
          </a:bodyPr>
          <a:lstStyle/>
          <a:p>
            <a:pPr algn="ctr"/>
            <a:r>
              <a:rPr lang="en-US" sz="1200" b="1" dirty="0">
                <a:latin typeface="Georgia" panose="02040502050405020303" pitchFamily="18" charset="0"/>
              </a:rPr>
              <a:t>PIH/Mexico</a:t>
            </a:r>
          </a:p>
          <a:p>
            <a:pPr algn="ctr"/>
            <a:r>
              <a:rPr lang="en-US" sz="1200" dirty="0">
                <a:latin typeface="Georgia" panose="02040502050405020303" pitchFamily="18" charset="0"/>
              </a:rPr>
              <a:t>Zeus Aranda</a:t>
            </a:r>
          </a:p>
          <a:p>
            <a:pPr algn="ctr"/>
            <a:r>
              <a:rPr lang="en-US" sz="1200" dirty="0">
                <a:latin typeface="Georgia" panose="02040502050405020303" pitchFamily="18" charset="0"/>
              </a:rPr>
              <a:t>Daniel Bernal</a:t>
            </a:r>
          </a:p>
        </p:txBody>
      </p:sp>
      <p:sp>
        <p:nvSpPr>
          <p:cNvPr id="10" name="TextBox 9">
            <a:extLst>
              <a:ext uri="{FF2B5EF4-FFF2-40B4-BE49-F238E27FC236}">
                <a16:creationId xmlns:a16="http://schemas.microsoft.com/office/drawing/2014/main" id="{DBEE77D9-72FB-C34E-85A6-71B56D42B464}"/>
              </a:ext>
            </a:extLst>
          </p:cNvPr>
          <p:cNvSpPr txBox="1"/>
          <p:nvPr/>
        </p:nvSpPr>
        <p:spPr>
          <a:xfrm>
            <a:off x="4222246" y="1114656"/>
            <a:ext cx="1989378" cy="646331"/>
          </a:xfrm>
          <a:prstGeom prst="rect">
            <a:avLst/>
          </a:prstGeom>
          <a:noFill/>
        </p:spPr>
        <p:txBody>
          <a:bodyPr wrap="square" rtlCol="0">
            <a:spAutoFit/>
          </a:bodyPr>
          <a:lstStyle/>
          <a:p>
            <a:pPr algn="ctr"/>
            <a:r>
              <a:rPr lang="en-US" sz="1200" b="1" dirty="0">
                <a:latin typeface="Georgia" panose="02040502050405020303" pitchFamily="18" charset="0"/>
              </a:rPr>
              <a:t>PIH/Peru</a:t>
            </a:r>
          </a:p>
          <a:p>
            <a:pPr algn="ctr"/>
            <a:r>
              <a:rPr lang="en-US" sz="1200" dirty="0">
                <a:latin typeface="Georgia" panose="02040502050405020303" pitchFamily="18" charset="0"/>
              </a:rPr>
              <a:t>Leonid </a:t>
            </a:r>
            <a:r>
              <a:rPr lang="en-US" sz="1200" dirty="0" err="1">
                <a:latin typeface="Georgia" panose="02040502050405020303" pitchFamily="18" charset="0"/>
              </a:rPr>
              <a:t>Lecca</a:t>
            </a:r>
            <a:endParaRPr lang="en-US" sz="1200" dirty="0">
              <a:latin typeface="Georgia" panose="02040502050405020303" pitchFamily="18" charset="0"/>
            </a:endParaRPr>
          </a:p>
          <a:p>
            <a:pPr algn="ctr"/>
            <a:r>
              <a:rPr lang="en-US" sz="1200" dirty="0">
                <a:latin typeface="Georgia" panose="02040502050405020303" pitchFamily="18" charset="0"/>
              </a:rPr>
              <a:t>Jesus </a:t>
            </a:r>
            <a:r>
              <a:rPr lang="en-US" sz="1200" dirty="0" err="1">
                <a:latin typeface="Georgia" panose="02040502050405020303" pitchFamily="18" charset="0"/>
              </a:rPr>
              <a:t>Peinado</a:t>
            </a:r>
            <a:r>
              <a:rPr lang="en-US" sz="1200" dirty="0">
                <a:latin typeface="Georgia" panose="02040502050405020303" pitchFamily="18" charset="0"/>
              </a:rPr>
              <a:t> </a:t>
            </a:r>
          </a:p>
        </p:txBody>
      </p:sp>
      <p:sp>
        <p:nvSpPr>
          <p:cNvPr id="11" name="TextBox 10">
            <a:extLst>
              <a:ext uri="{FF2B5EF4-FFF2-40B4-BE49-F238E27FC236}">
                <a16:creationId xmlns:a16="http://schemas.microsoft.com/office/drawing/2014/main" id="{4E2BD4BF-A64E-6748-B0B0-67519CAF296F}"/>
              </a:ext>
            </a:extLst>
          </p:cNvPr>
          <p:cNvSpPr txBox="1"/>
          <p:nvPr/>
        </p:nvSpPr>
        <p:spPr>
          <a:xfrm>
            <a:off x="9622760" y="3235374"/>
            <a:ext cx="2084649" cy="1569660"/>
          </a:xfrm>
          <a:prstGeom prst="rect">
            <a:avLst/>
          </a:prstGeom>
          <a:noFill/>
        </p:spPr>
        <p:txBody>
          <a:bodyPr wrap="square" rtlCol="0">
            <a:spAutoFit/>
          </a:bodyPr>
          <a:lstStyle/>
          <a:p>
            <a:pPr algn="ctr"/>
            <a:r>
              <a:rPr lang="en-US" sz="1200" b="1" dirty="0">
                <a:latin typeface="Georgia" panose="02040502050405020303" pitchFamily="18" charset="0"/>
              </a:rPr>
              <a:t>Harvard Medical School</a:t>
            </a:r>
          </a:p>
          <a:p>
            <a:pPr algn="ctr"/>
            <a:r>
              <a:rPr lang="en-US" sz="1200" dirty="0">
                <a:latin typeface="Georgia" panose="02040502050405020303" pitchFamily="18" charset="0"/>
              </a:rPr>
              <a:t>Alma Adler</a:t>
            </a:r>
          </a:p>
          <a:p>
            <a:pPr algn="ctr"/>
            <a:r>
              <a:rPr lang="en-US" sz="1200" dirty="0">
                <a:latin typeface="Georgia" panose="02040502050405020303" pitchFamily="18" charset="0"/>
              </a:rPr>
              <a:t>Dale Barnhart</a:t>
            </a:r>
          </a:p>
          <a:p>
            <a:pPr algn="ctr"/>
            <a:r>
              <a:rPr lang="en-US" sz="1200" dirty="0">
                <a:latin typeface="Georgia" panose="02040502050405020303" pitchFamily="18" charset="0"/>
              </a:rPr>
              <a:t>Leah </a:t>
            </a:r>
            <a:r>
              <a:rPr lang="en-US" sz="1200" dirty="0" err="1">
                <a:latin typeface="Georgia" panose="02040502050405020303" pitchFamily="18" charset="0"/>
              </a:rPr>
              <a:t>Ekbladh</a:t>
            </a:r>
            <a:endParaRPr lang="en-US" sz="1200" dirty="0">
              <a:latin typeface="Georgia" panose="02040502050405020303" pitchFamily="18" charset="0"/>
            </a:endParaRPr>
          </a:p>
          <a:p>
            <a:pPr algn="ctr"/>
            <a:r>
              <a:rPr lang="en-US" sz="1200" dirty="0">
                <a:latin typeface="Georgia" panose="02040502050405020303" pitchFamily="18" charset="0"/>
              </a:rPr>
              <a:t>Molly Franke</a:t>
            </a:r>
          </a:p>
          <a:p>
            <a:pPr algn="ctr"/>
            <a:r>
              <a:rPr lang="en-US" sz="1200" dirty="0">
                <a:latin typeface="Georgia" panose="02040502050405020303" pitchFamily="18" charset="0"/>
              </a:rPr>
              <a:t>Isabel Fulcher</a:t>
            </a:r>
          </a:p>
          <a:p>
            <a:pPr algn="ctr"/>
            <a:r>
              <a:rPr lang="en-US" sz="1200" dirty="0">
                <a:latin typeface="Georgia" panose="02040502050405020303" pitchFamily="18" charset="0"/>
              </a:rPr>
              <a:t>Bethany </a:t>
            </a:r>
            <a:r>
              <a:rPr lang="en-US" sz="1200" dirty="0" err="1">
                <a:latin typeface="Georgia" panose="02040502050405020303" pitchFamily="18" charset="0"/>
              </a:rPr>
              <a:t>Hedt</a:t>
            </a:r>
            <a:r>
              <a:rPr lang="en-US" sz="1200" dirty="0">
                <a:latin typeface="Georgia" panose="02040502050405020303" pitchFamily="18" charset="0"/>
              </a:rPr>
              <a:t>-Gauthier</a:t>
            </a:r>
          </a:p>
          <a:p>
            <a:pPr algn="ctr"/>
            <a:r>
              <a:rPr lang="en-US" sz="1200" dirty="0">
                <a:latin typeface="Georgia" panose="02040502050405020303" pitchFamily="18" charset="0"/>
              </a:rPr>
              <a:t>Megan Murray </a:t>
            </a:r>
          </a:p>
        </p:txBody>
      </p:sp>
      <p:sp>
        <p:nvSpPr>
          <p:cNvPr id="13" name="TextBox 12">
            <a:extLst>
              <a:ext uri="{FF2B5EF4-FFF2-40B4-BE49-F238E27FC236}">
                <a16:creationId xmlns:a16="http://schemas.microsoft.com/office/drawing/2014/main" id="{F4C277E2-AE10-594E-B74D-9D67073FE963}"/>
              </a:ext>
            </a:extLst>
          </p:cNvPr>
          <p:cNvSpPr txBox="1"/>
          <p:nvPr/>
        </p:nvSpPr>
        <p:spPr>
          <a:xfrm>
            <a:off x="590146" y="2036025"/>
            <a:ext cx="1989378" cy="1200329"/>
          </a:xfrm>
          <a:prstGeom prst="rect">
            <a:avLst/>
          </a:prstGeom>
          <a:noFill/>
        </p:spPr>
        <p:txBody>
          <a:bodyPr wrap="square" rtlCol="0">
            <a:spAutoFit/>
          </a:bodyPr>
          <a:lstStyle/>
          <a:p>
            <a:pPr algn="ctr"/>
            <a:r>
              <a:rPr lang="en-US" sz="1200" b="1" dirty="0">
                <a:latin typeface="Georgia" panose="02040502050405020303" pitchFamily="18" charset="0"/>
              </a:rPr>
              <a:t>PIH/Haiti</a:t>
            </a:r>
          </a:p>
          <a:p>
            <a:pPr algn="ctr"/>
            <a:r>
              <a:rPr lang="en-US" sz="1200" dirty="0">
                <a:latin typeface="Georgia" panose="02040502050405020303" pitchFamily="18" charset="0"/>
              </a:rPr>
              <a:t>Peterson </a:t>
            </a:r>
            <a:r>
              <a:rPr lang="en-US" sz="1200" dirty="0" err="1">
                <a:latin typeface="Georgia" panose="02040502050405020303" pitchFamily="18" charset="0"/>
              </a:rPr>
              <a:t>Abnis</a:t>
            </a:r>
            <a:r>
              <a:rPr lang="en-US" sz="1200" dirty="0">
                <a:latin typeface="Georgia" panose="02040502050405020303" pitchFamily="18" charset="0"/>
              </a:rPr>
              <a:t> I Faure</a:t>
            </a:r>
          </a:p>
          <a:p>
            <a:pPr algn="ctr"/>
            <a:r>
              <a:rPr lang="en-US" sz="1200" dirty="0">
                <a:latin typeface="Georgia" panose="02040502050405020303" pitchFamily="18" charset="0"/>
              </a:rPr>
              <a:t>Mary </a:t>
            </a:r>
            <a:r>
              <a:rPr lang="en-US" sz="1200" dirty="0" err="1">
                <a:latin typeface="Georgia" panose="02040502050405020303" pitchFamily="18" charset="0"/>
              </a:rPr>
              <a:t>Clisbee</a:t>
            </a:r>
            <a:endParaRPr lang="en-US" sz="1200" dirty="0">
              <a:latin typeface="Georgia" panose="02040502050405020303" pitchFamily="18" charset="0"/>
            </a:endParaRPr>
          </a:p>
          <a:p>
            <a:pPr algn="ctr"/>
            <a:r>
              <a:rPr lang="en-US" sz="1200" dirty="0" err="1">
                <a:latin typeface="Georgia" panose="02040502050405020303" pitchFamily="18" charset="0"/>
              </a:rPr>
              <a:t>Wesler</a:t>
            </a:r>
            <a:r>
              <a:rPr lang="en-US" sz="1200" dirty="0">
                <a:latin typeface="Georgia" panose="02040502050405020303" pitchFamily="18" charset="0"/>
              </a:rPr>
              <a:t> Lambert</a:t>
            </a:r>
          </a:p>
          <a:p>
            <a:pPr algn="ctr"/>
            <a:r>
              <a:rPr lang="en-US" sz="1200" dirty="0">
                <a:latin typeface="Georgia" panose="02040502050405020303" pitchFamily="18" charset="0"/>
              </a:rPr>
              <a:t>Fernet </a:t>
            </a:r>
            <a:r>
              <a:rPr lang="en-US" sz="1200" dirty="0" err="1">
                <a:latin typeface="Georgia" panose="02040502050405020303" pitchFamily="18" charset="0"/>
              </a:rPr>
              <a:t>Leandre</a:t>
            </a:r>
            <a:endParaRPr lang="en-US" sz="1200" dirty="0">
              <a:latin typeface="Georgia" panose="02040502050405020303" pitchFamily="18" charset="0"/>
            </a:endParaRPr>
          </a:p>
          <a:p>
            <a:pPr algn="ctr"/>
            <a:r>
              <a:rPr lang="en-US" sz="1200" dirty="0" err="1">
                <a:latin typeface="Georgia" panose="02040502050405020303" pitchFamily="18" charset="0"/>
              </a:rPr>
              <a:t>Jeune</a:t>
            </a:r>
            <a:r>
              <a:rPr lang="en-US" sz="1200" dirty="0">
                <a:latin typeface="Georgia" panose="02040502050405020303" pitchFamily="18" charset="0"/>
              </a:rPr>
              <a:t> Marc </a:t>
            </a:r>
            <a:r>
              <a:rPr lang="en-US" sz="1200" dirty="0" err="1">
                <a:latin typeface="Georgia" panose="02040502050405020303" pitchFamily="18" charset="0"/>
              </a:rPr>
              <a:t>Antionne</a:t>
            </a:r>
            <a:endParaRPr lang="en-US" sz="1200" dirty="0">
              <a:latin typeface="Georgia" panose="02040502050405020303" pitchFamily="18" charset="0"/>
            </a:endParaRPr>
          </a:p>
        </p:txBody>
      </p:sp>
      <p:sp>
        <p:nvSpPr>
          <p:cNvPr id="15" name="TextBox 14">
            <a:extLst>
              <a:ext uri="{FF2B5EF4-FFF2-40B4-BE49-F238E27FC236}">
                <a16:creationId xmlns:a16="http://schemas.microsoft.com/office/drawing/2014/main" id="{03CC99E3-F620-A34C-9EF9-2259568C4529}"/>
              </a:ext>
            </a:extLst>
          </p:cNvPr>
          <p:cNvSpPr txBox="1"/>
          <p:nvPr/>
        </p:nvSpPr>
        <p:spPr>
          <a:xfrm>
            <a:off x="9670396" y="1114656"/>
            <a:ext cx="1989378" cy="830997"/>
          </a:xfrm>
          <a:prstGeom prst="rect">
            <a:avLst/>
          </a:prstGeom>
          <a:noFill/>
        </p:spPr>
        <p:txBody>
          <a:bodyPr wrap="square" rtlCol="0">
            <a:spAutoFit/>
          </a:bodyPr>
          <a:lstStyle/>
          <a:p>
            <a:pPr algn="ctr"/>
            <a:r>
              <a:rPr lang="en-US" sz="1200" b="1" dirty="0">
                <a:latin typeface="Georgia" panose="02040502050405020303" pitchFamily="18" charset="0"/>
              </a:rPr>
              <a:t>PIH/Liberia</a:t>
            </a:r>
          </a:p>
          <a:p>
            <a:pPr algn="ctr"/>
            <a:r>
              <a:rPr lang="en-US" sz="1200" dirty="0">
                <a:latin typeface="Georgia" panose="02040502050405020303" pitchFamily="18" charset="0"/>
              </a:rPr>
              <a:t>Emma </a:t>
            </a:r>
            <a:r>
              <a:rPr lang="en-US" sz="1200" dirty="0" err="1">
                <a:latin typeface="Georgia" panose="02040502050405020303" pitchFamily="18" charset="0"/>
              </a:rPr>
              <a:t>Boley</a:t>
            </a:r>
            <a:endParaRPr lang="en-US" sz="1200" dirty="0">
              <a:latin typeface="Georgia" panose="02040502050405020303" pitchFamily="18" charset="0"/>
            </a:endParaRPr>
          </a:p>
          <a:p>
            <a:pPr algn="ctr"/>
            <a:r>
              <a:rPr lang="en-US" sz="1200" dirty="0">
                <a:latin typeface="Georgia" panose="02040502050405020303" pitchFamily="18" charset="0"/>
              </a:rPr>
              <a:t>Rebecca Cook</a:t>
            </a:r>
          </a:p>
          <a:p>
            <a:pPr algn="ctr"/>
            <a:r>
              <a:rPr lang="en-US" sz="1200" dirty="0">
                <a:latin typeface="Georgia" panose="02040502050405020303" pitchFamily="18" charset="0"/>
              </a:rPr>
              <a:t>Prince Varney</a:t>
            </a:r>
          </a:p>
        </p:txBody>
      </p:sp>
      <p:sp>
        <p:nvSpPr>
          <p:cNvPr id="16" name="TextBox 15">
            <a:extLst>
              <a:ext uri="{FF2B5EF4-FFF2-40B4-BE49-F238E27FC236}">
                <a16:creationId xmlns:a16="http://schemas.microsoft.com/office/drawing/2014/main" id="{4EAA1879-2619-C54E-A29B-655CCB5FDF99}"/>
              </a:ext>
            </a:extLst>
          </p:cNvPr>
          <p:cNvSpPr txBox="1"/>
          <p:nvPr/>
        </p:nvSpPr>
        <p:spPr>
          <a:xfrm>
            <a:off x="9670396" y="2082682"/>
            <a:ext cx="1989378" cy="1015663"/>
          </a:xfrm>
          <a:prstGeom prst="rect">
            <a:avLst/>
          </a:prstGeom>
          <a:noFill/>
        </p:spPr>
        <p:txBody>
          <a:bodyPr wrap="square" rtlCol="0">
            <a:spAutoFit/>
          </a:bodyPr>
          <a:lstStyle/>
          <a:p>
            <a:pPr algn="ctr"/>
            <a:r>
              <a:rPr lang="en-US" sz="1200" b="1" dirty="0">
                <a:latin typeface="Georgia" panose="02040502050405020303" pitchFamily="18" charset="0"/>
              </a:rPr>
              <a:t>PIH/Lesotho</a:t>
            </a:r>
          </a:p>
          <a:p>
            <a:pPr algn="ctr"/>
            <a:r>
              <a:rPr lang="en-US" sz="1200" dirty="0" err="1">
                <a:latin typeface="Georgia" panose="02040502050405020303" pitchFamily="18" charset="0"/>
              </a:rPr>
              <a:t>Thiane</a:t>
            </a:r>
            <a:r>
              <a:rPr lang="en-US" sz="1200" dirty="0">
                <a:latin typeface="Georgia" panose="02040502050405020303" pitchFamily="18" charset="0"/>
              </a:rPr>
              <a:t> </a:t>
            </a:r>
            <a:r>
              <a:rPr lang="en-US" sz="1200" dirty="0" err="1">
                <a:latin typeface="Georgia" panose="02040502050405020303" pitchFamily="18" charset="0"/>
              </a:rPr>
              <a:t>Mohlouoa</a:t>
            </a:r>
            <a:endParaRPr lang="en-US" sz="1200" dirty="0">
              <a:latin typeface="Georgia" panose="02040502050405020303" pitchFamily="18" charset="0"/>
            </a:endParaRPr>
          </a:p>
          <a:p>
            <a:pPr algn="ctr"/>
            <a:r>
              <a:rPr lang="en-US" sz="1200" dirty="0" err="1">
                <a:latin typeface="Georgia" panose="02040502050405020303" pitchFamily="18" charset="0"/>
              </a:rPr>
              <a:t>Meba</a:t>
            </a:r>
            <a:r>
              <a:rPr lang="en-US" sz="1200" dirty="0">
                <a:latin typeface="Georgia" panose="02040502050405020303" pitchFamily="18" charset="0"/>
              </a:rPr>
              <a:t> </a:t>
            </a:r>
            <a:r>
              <a:rPr lang="en-US" sz="1200" dirty="0" err="1">
                <a:latin typeface="Georgia" panose="02040502050405020303" pitchFamily="18" charset="0"/>
              </a:rPr>
              <a:t>Msuya</a:t>
            </a:r>
            <a:r>
              <a:rPr lang="en-US" sz="1200" dirty="0">
                <a:latin typeface="Georgia" panose="02040502050405020303" pitchFamily="18" charset="0"/>
              </a:rPr>
              <a:t> </a:t>
            </a:r>
          </a:p>
          <a:p>
            <a:pPr algn="ctr"/>
            <a:r>
              <a:rPr lang="en-US" sz="1200" dirty="0" err="1">
                <a:latin typeface="Georgia" panose="02040502050405020303" pitchFamily="18" charset="0"/>
              </a:rPr>
              <a:t>Melino</a:t>
            </a:r>
            <a:r>
              <a:rPr lang="en-US" sz="1200" dirty="0">
                <a:latin typeface="Georgia" panose="02040502050405020303" pitchFamily="18" charset="0"/>
              </a:rPr>
              <a:t> </a:t>
            </a:r>
            <a:r>
              <a:rPr lang="en-US" sz="1200" dirty="0" err="1">
                <a:latin typeface="Georgia" panose="02040502050405020303" pitchFamily="18" charset="0"/>
              </a:rPr>
              <a:t>Ndayizigiye</a:t>
            </a:r>
            <a:endParaRPr lang="en-US" sz="1200" dirty="0">
              <a:latin typeface="Georgia" panose="02040502050405020303" pitchFamily="18" charset="0"/>
            </a:endParaRPr>
          </a:p>
          <a:p>
            <a:pPr algn="ctr"/>
            <a:r>
              <a:rPr lang="en-US" sz="1200" dirty="0">
                <a:latin typeface="Georgia" panose="02040502050405020303" pitchFamily="18" charset="0"/>
              </a:rPr>
              <a:t>Patrick </a:t>
            </a:r>
            <a:r>
              <a:rPr lang="en-US" sz="1200" dirty="0" err="1">
                <a:latin typeface="Georgia" panose="02040502050405020303" pitchFamily="18" charset="0"/>
              </a:rPr>
              <a:t>Nkundanyirazo</a:t>
            </a:r>
            <a:r>
              <a:rPr lang="en-US" sz="1200" dirty="0">
                <a:latin typeface="Georgia" panose="02040502050405020303" pitchFamily="18" charset="0"/>
              </a:rPr>
              <a:t> </a:t>
            </a:r>
          </a:p>
        </p:txBody>
      </p:sp>
      <p:sp>
        <p:nvSpPr>
          <p:cNvPr id="17" name="TextBox 16">
            <a:extLst>
              <a:ext uri="{FF2B5EF4-FFF2-40B4-BE49-F238E27FC236}">
                <a16:creationId xmlns:a16="http://schemas.microsoft.com/office/drawing/2014/main" id="{30C2AA53-2057-5D4D-9636-D1DE7BAD2F2D}"/>
              </a:ext>
            </a:extLst>
          </p:cNvPr>
          <p:cNvSpPr txBox="1"/>
          <p:nvPr/>
        </p:nvSpPr>
        <p:spPr>
          <a:xfrm>
            <a:off x="6038296" y="1114656"/>
            <a:ext cx="1989378" cy="646331"/>
          </a:xfrm>
          <a:prstGeom prst="rect">
            <a:avLst/>
          </a:prstGeom>
          <a:noFill/>
        </p:spPr>
        <p:txBody>
          <a:bodyPr wrap="square" rtlCol="0">
            <a:spAutoFit/>
          </a:bodyPr>
          <a:lstStyle/>
          <a:p>
            <a:pPr algn="ctr"/>
            <a:r>
              <a:rPr lang="en-US" sz="1200" b="1" dirty="0">
                <a:latin typeface="Georgia" panose="02040502050405020303" pitchFamily="18" charset="0"/>
              </a:rPr>
              <a:t>PIH/Malawi</a:t>
            </a:r>
          </a:p>
          <a:p>
            <a:pPr algn="ctr"/>
            <a:r>
              <a:rPr lang="en-US" sz="1200" dirty="0">
                <a:latin typeface="Georgia" panose="02040502050405020303" pitchFamily="18" charset="0"/>
              </a:rPr>
              <a:t>Moses Aron </a:t>
            </a:r>
          </a:p>
          <a:p>
            <a:pPr algn="ctr"/>
            <a:r>
              <a:rPr lang="en-US" sz="1200" dirty="0">
                <a:latin typeface="Georgia" panose="02040502050405020303" pitchFamily="18" charset="0"/>
              </a:rPr>
              <a:t>Emilia Connolly</a:t>
            </a:r>
          </a:p>
        </p:txBody>
      </p:sp>
      <p:sp>
        <p:nvSpPr>
          <p:cNvPr id="19" name="TextBox 18">
            <a:extLst>
              <a:ext uri="{FF2B5EF4-FFF2-40B4-BE49-F238E27FC236}">
                <a16:creationId xmlns:a16="http://schemas.microsoft.com/office/drawing/2014/main" id="{57374FEA-3B83-9942-87F5-9AEE80EEB2E3}"/>
              </a:ext>
            </a:extLst>
          </p:cNvPr>
          <p:cNvSpPr txBox="1"/>
          <p:nvPr/>
        </p:nvSpPr>
        <p:spPr>
          <a:xfrm>
            <a:off x="590146" y="4063430"/>
            <a:ext cx="1989378" cy="1938992"/>
          </a:xfrm>
          <a:prstGeom prst="rect">
            <a:avLst/>
          </a:prstGeom>
          <a:noFill/>
        </p:spPr>
        <p:txBody>
          <a:bodyPr wrap="square" rtlCol="0">
            <a:spAutoFit/>
          </a:bodyPr>
          <a:lstStyle/>
          <a:p>
            <a:pPr algn="ctr"/>
            <a:r>
              <a:rPr lang="en-US" sz="1200" b="1" dirty="0">
                <a:latin typeface="Georgia" panose="02040502050405020303" pitchFamily="18" charset="0"/>
              </a:rPr>
              <a:t>Interns</a:t>
            </a:r>
          </a:p>
          <a:p>
            <a:pPr algn="ctr"/>
            <a:r>
              <a:rPr lang="en-US" sz="1200" dirty="0">
                <a:latin typeface="Georgia" panose="02040502050405020303" pitchFamily="18" charset="0"/>
              </a:rPr>
              <a:t>Katherine </a:t>
            </a:r>
            <a:r>
              <a:rPr lang="en-US" sz="1200" dirty="0" err="1">
                <a:latin typeface="Georgia" panose="02040502050405020303" pitchFamily="18" charset="0"/>
              </a:rPr>
              <a:t>Collamore</a:t>
            </a:r>
            <a:endParaRPr lang="en-US" sz="1200" dirty="0">
              <a:latin typeface="Georgia" panose="02040502050405020303" pitchFamily="18" charset="0"/>
            </a:endParaRPr>
          </a:p>
          <a:p>
            <a:pPr algn="ctr"/>
            <a:r>
              <a:rPr lang="en-US" sz="1200" dirty="0">
                <a:latin typeface="Georgia" panose="02040502050405020303" pitchFamily="18" charset="0"/>
              </a:rPr>
              <a:t>Don </a:t>
            </a:r>
            <a:r>
              <a:rPr lang="en-US" sz="1200" dirty="0" err="1">
                <a:latin typeface="Georgia" panose="02040502050405020303" pitchFamily="18" charset="0"/>
              </a:rPr>
              <a:t>Fejfar</a:t>
            </a:r>
            <a:endParaRPr lang="en-US" sz="1200" dirty="0">
              <a:latin typeface="Georgia" panose="02040502050405020303" pitchFamily="18" charset="0"/>
            </a:endParaRPr>
          </a:p>
          <a:p>
            <a:pPr algn="ctr"/>
            <a:r>
              <a:rPr lang="en-US" sz="1200" dirty="0" err="1">
                <a:latin typeface="Georgia" panose="02040502050405020303" pitchFamily="18" charset="0"/>
              </a:rPr>
              <a:t>Anuraag</a:t>
            </a:r>
            <a:r>
              <a:rPr lang="en-US" sz="1200" dirty="0">
                <a:latin typeface="Georgia" panose="02040502050405020303" pitchFamily="18" charset="0"/>
              </a:rPr>
              <a:t> </a:t>
            </a:r>
            <a:r>
              <a:rPr lang="en-US" sz="1200" dirty="0" err="1">
                <a:latin typeface="Georgia" panose="02040502050405020303" pitchFamily="18" charset="0"/>
              </a:rPr>
              <a:t>Gopulani</a:t>
            </a:r>
            <a:r>
              <a:rPr lang="en-US" sz="1200" dirty="0">
                <a:latin typeface="Georgia" panose="02040502050405020303" pitchFamily="18" charset="0"/>
              </a:rPr>
              <a:t> </a:t>
            </a:r>
          </a:p>
          <a:p>
            <a:pPr algn="ctr"/>
            <a:r>
              <a:rPr lang="en-US" sz="1200" dirty="0">
                <a:latin typeface="Georgia" panose="02040502050405020303" pitchFamily="18" charset="0"/>
              </a:rPr>
              <a:t>Nichole </a:t>
            </a:r>
            <a:r>
              <a:rPr lang="en-US" sz="1200" dirty="0" err="1">
                <a:latin typeface="Georgia" panose="02040502050405020303" pitchFamily="18" charset="0"/>
              </a:rPr>
              <a:t>Kulikowski</a:t>
            </a:r>
            <a:endParaRPr lang="en-US" sz="1200" dirty="0">
              <a:latin typeface="Georgia" panose="02040502050405020303" pitchFamily="18" charset="0"/>
            </a:endParaRPr>
          </a:p>
          <a:p>
            <a:pPr algn="ctr"/>
            <a:r>
              <a:rPr lang="en-US" sz="1200" dirty="0">
                <a:latin typeface="Georgia" panose="02040502050405020303" pitchFamily="18" charset="0"/>
              </a:rPr>
              <a:t>Ananya Tadikonda</a:t>
            </a:r>
          </a:p>
          <a:p>
            <a:pPr algn="ctr"/>
            <a:r>
              <a:rPr lang="en-US" sz="1200" dirty="0">
                <a:latin typeface="Georgia" panose="02040502050405020303" pitchFamily="18" charset="0"/>
              </a:rPr>
              <a:t>Kate </a:t>
            </a:r>
            <a:r>
              <a:rPr lang="en-US" sz="1200" dirty="0" err="1">
                <a:latin typeface="Georgia" panose="02040502050405020303" pitchFamily="18" charset="0"/>
              </a:rPr>
              <a:t>Tashman</a:t>
            </a:r>
            <a:endParaRPr lang="en-US" sz="1200" dirty="0">
              <a:latin typeface="Georgia" panose="02040502050405020303" pitchFamily="18" charset="0"/>
            </a:endParaRPr>
          </a:p>
          <a:p>
            <a:pPr algn="ctr"/>
            <a:r>
              <a:rPr lang="en-US" sz="1200" dirty="0">
                <a:latin typeface="Georgia" panose="02040502050405020303" pitchFamily="18" charset="0"/>
              </a:rPr>
              <a:t>Kartik Tyagi</a:t>
            </a:r>
          </a:p>
          <a:p>
            <a:pPr algn="ctr"/>
            <a:r>
              <a:rPr lang="en-US" sz="1200" dirty="0">
                <a:latin typeface="Georgia" panose="02040502050405020303" pitchFamily="18" charset="0"/>
              </a:rPr>
              <a:t>Karina Vasudeva</a:t>
            </a:r>
          </a:p>
          <a:p>
            <a:pPr algn="ctr"/>
            <a:r>
              <a:rPr lang="en-US" sz="1200" dirty="0">
                <a:latin typeface="Georgia" panose="02040502050405020303" pitchFamily="18" charset="0"/>
              </a:rPr>
              <a:t>Jessica Wang</a:t>
            </a:r>
          </a:p>
        </p:txBody>
      </p:sp>
      <p:sp>
        <p:nvSpPr>
          <p:cNvPr id="20" name="TextBox 19">
            <a:extLst>
              <a:ext uri="{FF2B5EF4-FFF2-40B4-BE49-F238E27FC236}">
                <a16:creationId xmlns:a16="http://schemas.microsoft.com/office/drawing/2014/main" id="{2C65DC00-1E30-4746-BC9B-0DD18388D74F}"/>
              </a:ext>
            </a:extLst>
          </p:cNvPr>
          <p:cNvSpPr txBox="1"/>
          <p:nvPr/>
        </p:nvSpPr>
        <p:spPr>
          <a:xfrm>
            <a:off x="9367883" y="4942063"/>
            <a:ext cx="2594402" cy="461665"/>
          </a:xfrm>
          <a:prstGeom prst="rect">
            <a:avLst/>
          </a:prstGeom>
          <a:noFill/>
        </p:spPr>
        <p:txBody>
          <a:bodyPr wrap="square" rtlCol="0">
            <a:spAutoFit/>
          </a:bodyPr>
          <a:lstStyle/>
          <a:p>
            <a:pPr algn="ctr"/>
            <a:r>
              <a:rPr lang="en-US" sz="1200" b="1" dirty="0">
                <a:latin typeface="Georgia" panose="02040502050405020303" pitchFamily="18" charset="0"/>
              </a:rPr>
              <a:t>University of British Columbia</a:t>
            </a:r>
          </a:p>
          <a:p>
            <a:pPr algn="ctr"/>
            <a:r>
              <a:rPr lang="en-US" sz="1200" dirty="0">
                <a:latin typeface="Georgia" panose="02040502050405020303" pitchFamily="18" charset="0"/>
              </a:rPr>
              <a:t>Michael Law</a:t>
            </a:r>
          </a:p>
        </p:txBody>
      </p:sp>
      <p:sp>
        <p:nvSpPr>
          <p:cNvPr id="21" name="TextBox 20">
            <a:extLst>
              <a:ext uri="{FF2B5EF4-FFF2-40B4-BE49-F238E27FC236}">
                <a16:creationId xmlns:a16="http://schemas.microsoft.com/office/drawing/2014/main" id="{2971A5C7-A527-1741-9655-0C09A32E9918}"/>
              </a:ext>
            </a:extLst>
          </p:cNvPr>
          <p:cNvSpPr txBox="1"/>
          <p:nvPr/>
        </p:nvSpPr>
        <p:spPr>
          <a:xfrm>
            <a:off x="9367883" y="5540757"/>
            <a:ext cx="2594402" cy="461665"/>
          </a:xfrm>
          <a:prstGeom prst="rect">
            <a:avLst/>
          </a:prstGeom>
          <a:noFill/>
        </p:spPr>
        <p:txBody>
          <a:bodyPr wrap="square" rtlCol="0">
            <a:spAutoFit/>
          </a:bodyPr>
          <a:lstStyle/>
          <a:p>
            <a:pPr algn="ctr"/>
            <a:r>
              <a:rPr lang="en-US" sz="1200" b="1" dirty="0">
                <a:latin typeface="Georgia" panose="02040502050405020303" pitchFamily="18" charset="0"/>
              </a:rPr>
              <a:t>University of Hong Kong</a:t>
            </a:r>
          </a:p>
          <a:p>
            <a:pPr algn="ctr"/>
            <a:r>
              <a:rPr lang="en-US" sz="1200" dirty="0">
                <a:latin typeface="Georgia" panose="02040502050405020303" pitchFamily="18" charset="0"/>
              </a:rPr>
              <a:t>Karen </a:t>
            </a:r>
            <a:r>
              <a:rPr lang="en-US" sz="1200" dirty="0" err="1">
                <a:latin typeface="Georgia" panose="02040502050405020303" pitchFamily="18" charset="0"/>
              </a:rPr>
              <a:t>Grepin</a:t>
            </a:r>
            <a:endParaRPr lang="en-US" sz="1200" dirty="0">
              <a:latin typeface="Georgia" panose="02040502050405020303" pitchFamily="18" charset="0"/>
            </a:endParaRPr>
          </a:p>
        </p:txBody>
      </p:sp>
      <p:pic>
        <p:nvPicPr>
          <p:cNvPr id="4" name="Picture 3" descr="Map&#10;&#10;Description automatically generated">
            <a:extLst>
              <a:ext uri="{FF2B5EF4-FFF2-40B4-BE49-F238E27FC236}">
                <a16:creationId xmlns:a16="http://schemas.microsoft.com/office/drawing/2014/main" id="{7634A296-3EA2-CD4E-BE03-D1C8A82EC0C8}"/>
              </a:ext>
            </a:extLst>
          </p:cNvPr>
          <p:cNvPicPr>
            <a:picLocks noChangeAspect="1"/>
          </p:cNvPicPr>
          <p:nvPr/>
        </p:nvPicPr>
        <p:blipFill>
          <a:blip r:embed="rId3"/>
          <a:stretch>
            <a:fillRect/>
          </a:stretch>
        </p:blipFill>
        <p:spPr>
          <a:xfrm>
            <a:off x="3459691" y="2197911"/>
            <a:ext cx="5157207" cy="3307871"/>
          </a:xfrm>
          <a:prstGeom prst="rect">
            <a:avLst/>
          </a:prstGeom>
        </p:spPr>
      </p:pic>
      <p:sp>
        <p:nvSpPr>
          <p:cNvPr id="5" name="Oval 4">
            <a:extLst>
              <a:ext uri="{FF2B5EF4-FFF2-40B4-BE49-F238E27FC236}">
                <a16:creationId xmlns:a16="http://schemas.microsoft.com/office/drawing/2014/main" id="{C34A2F53-E67E-3345-954F-B73854776BEA}"/>
              </a:ext>
            </a:extLst>
          </p:cNvPr>
          <p:cNvSpPr/>
          <p:nvPr/>
        </p:nvSpPr>
        <p:spPr>
          <a:xfrm>
            <a:off x="4077875" y="3643452"/>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6482E91-2EE8-5C49-B11E-AEEF4AB1CE93}"/>
              </a:ext>
            </a:extLst>
          </p:cNvPr>
          <p:cNvSpPr/>
          <p:nvPr/>
        </p:nvSpPr>
        <p:spPr>
          <a:xfrm>
            <a:off x="4834002" y="3813707"/>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8F2E3E57-A1AE-5340-9F28-82E189F09EF2}"/>
              </a:ext>
            </a:extLst>
          </p:cNvPr>
          <p:cNvSpPr>
            <a:spLocks noChangeAspect="1"/>
          </p:cNvSpPr>
          <p:nvPr/>
        </p:nvSpPr>
        <p:spPr>
          <a:xfrm>
            <a:off x="4736080" y="4560276"/>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8B7A2B1E-A353-6047-AF85-24C722C63C16}"/>
              </a:ext>
            </a:extLst>
          </p:cNvPr>
          <p:cNvSpPr>
            <a:spLocks noChangeAspect="1"/>
          </p:cNvSpPr>
          <p:nvPr/>
        </p:nvSpPr>
        <p:spPr>
          <a:xfrm>
            <a:off x="4453084" y="4179623"/>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a:extLst>
              <a:ext uri="{FF2B5EF4-FFF2-40B4-BE49-F238E27FC236}">
                <a16:creationId xmlns:a16="http://schemas.microsoft.com/office/drawing/2014/main" id="{6FF7858F-9A38-7441-BB87-711E9C5717CA}"/>
              </a:ext>
            </a:extLst>
          </p:cNvPr>
          <p:cNvSpPr>
            <a:spLocks noChangeAspect="1"/>
          </p:cNvSpPr>
          <p:nvPr/>
        </p:nvSpPr>
        <p:spPr>
          <a:xfrm>
            <a:off x="4789931" y="4164888"/>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a:extLst>
              <a:ext uri="{FF2B5EF4-FFF2-40B4-BE49-F238E27FC236}">
                <a16:creationId xmlns:a16="http://schemas.microsoft.com/office/drawing/2014/main" id="{DA6FB863-486A-F74D-A0D8-356DC9183AC1}"/>
              </a:ext>
            </a:extLst>
          </p:cNvPr>
          <p:cNvSpPr>
            <a:spLocks noChangeAspect="1"/>
          </p:cNvSpPr>
          <p:nvPr/>
        </p:nvSpPr>
        <p:spPr>
          <a:xfrm>
            <a:off x="5615131" y="4301922"/>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a:extLst>
              <a:ext uri="{FF2B5EF4-FFF2-40B4-BE49-F238E27FC236}">
                <a16:creationId xmlns:a16="http://schemas.microsoft.com/office/drawing/2014/main" id="{55BB7550-A46D-BF47-BAD3-BE0DECA4E82F}"/>
              </a:ext>
            </a:extLst>
          </p:cNvPr>
          <p:cNvSpPr>
            <a:spLocks noChangeAspect="1"/>
          </p:cNvSpPr>
          <p:nvPr/>
        </p:nvSpPr>
        <p:spPr>
          <a:xfrm>
            <a:off x="6204014" y="4860212"/>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a:extLst>
              <a:ext uri="{FF2B5EF4-FFF2-40B4-BE49-F238E27FC236}">
                <a16:creationId xmlns:a16="http://schemas.microsoft.com/office/drawing/2014/main" id="{34BBDA2C-D3D9-D94D-9E23-73C2EC5D6A52}"/>
              </a:ext>
            </a:extLst>
          </p:cNvPr>
          <p:cNvSpPr>
            <a:spLocks noChangeAspect="1"/>
          </p:cNvSpPr>
          <p:nvPr/>
        </p:nvSpPr>
        <p:spPr>
          <a:xfrm>
            <a:off x="6291864" y="4635983"/>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2E0E82-9D63-8141-AA05-BE32E7C0FA91}"/>
              </a:ext>
            </a:extLst>
          </p:cNvPr>
          <p:cNvSpPr/>
          <p:nvPr/>
        </p:nvSpPr>
        <p:spPr>
          <a:xfrm>
            <a:off x="7470611" y="4153386"/>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6C0976-FA61-B841-9ED3-01D64C2677FD}"/>
              </a:ext>
            </a:extLst>
          </p:cNvPr>
          <p:cNvSpPr/>
          <p:nvPr/>
        </p:nvSpPr>
        <p:spPr>
          <a:xfrm>
            <a:off x="4739907" y="3942111"/>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a:extLst>
              <a:ext uri="{FF2B5EF4-FFF2-40B4-BE49-F238E27FC236}">
                <a16:creationId xmlns:a16="http://schemas.microsoft.com/office/drawing/2014/main" id="{B48E5A1A-F80F-8641-9D58-60674333E05C}"/>
              </a:ext>
            </a:extLst>
          </p:cNvPr>
          <p:cNvSpPr>
            <a:spLocks noChangeAspect="1"/>
          </p:cNvSpPr>
          <p:nvPr/>
        </p:nvSpPr>
        <p:spPr>
          <a:xfrm>
            <a:off x="5695726" y="4381196"/>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3B0D82D3-4052-4E47-BA68-EABDE1B654F5}"/>
              </a:ext>
            </a:extLst>
          </p:cNvPr>
          <p:cNvSpPr>
            <a:spLocks noChangeAspect="1"/>
          </p:cNvSpPr>
          <p:nvPr/>
        </p:nvSpPr>
        <p:spPr>
          <a:xfrm>
            <a:off x="6232769" y="4453709"/>
            <a:ext cx="137093" cy="137160"/>
          </a:xfrm>
          <a:prstGeom prst="star5">
            <a:avLst/>
          </a:prstGeom>
          <a:solidFill>
            <a:srgbClr val="F89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DD2DB28-7E59-8148-8C8A-8E9FF3E8BD16}"/>
              </a:ext>
            </a:extLst>
          </p:cNvPr>
          <p:cNvSpPr txBox="1"/>
          <p:nvPr/>
        </p:nvSpPr>
        <p:spPr>
          <a:xfrm>
            <a:off x="540840" y="3326726"/>
            <a:ext cx="2067420" cy="646331"/>
          </a:xfrm>
          <a:prstGeom prst="rect">
            <a:avLst/>
          </a:prstGeom>
          <a:noFill/>
        </p:spPr>
        <p:txBody>
          <a:bodyPr wrap="square" rtlCol="0">
            <a:spAutoFit/>
          </a:bodyPr>
          <a:lstStyle/>
          <a:p>
            <a:pPr algn="ctr"/>
            <a:r>
              <a:rPr lang="en-US" sz="1200" b="1" dirty="0">
                <a:latin typeface="Georgia" panose="02040502050405020303" pitchFamily="18" charset="0"/>
              </a:rPr>
              <a:t>PIH/Sierra Leone</a:t>
            </a:r>
          </a:p>
          <a:p>
            <a:pPr algn="ctr"/>
            <a:r>
              <a:rPr lang="en-US" sz="1200" dirty="0">
                <a:latin typeface="Georgia" panose="02040502050405020303" pitchFamily="18" charset="0"/>
              </a:rPr>
              <a:t>Thierry </a:t>
            </a:r>
            <a:r>
              <a:rPr lang="en-US" sz="1200" dirty="0" err="1">
                <a:latin typeface="Georgia" panose="02040502050405020303" pitchFamily="18" charset="0"/>
              </a:rPr>
              <a:t>Binde</a:t>
            </a:r>
            <a:r>
              <a:rPr lang="en-US" sz="1200" dirty="0">
                <a:latin typeface="Georgia" panose="02040502050405020303" pitchFamily="18" charset="0"/>
              </a:rPr>
              <a:t> </a:t>
            </a:r>
          </a:p>
          <a:p>
            <a:pPr algn="ctr"/>
            <a:r>
              <a:rPr lang="en-US" sz="1200" dirty="0" err="1">
                <a:latin typeface="Georgia" panose="02040502050405020303" pitchFamily="18" charset="0"/>
              </a:rPr>
              <a:t>Chiyembekezo</a:t>
            </a:r>
            <a:r>
              <a:rPr lang="en-US" sz="1200" dirty="0">
                <a:latin typeface="Georgia" panose="02040502050405020303" pitchFamily="18" charset="0"/>
              </a:rPr>
              <a:t> </a:t>
            </a:r>
            <a:r>
              <a:rPr lang="en-US" sz="1200" dirty="0" err="1">
                <a:latin typeface="Georgia" panose="02040502050405020303" pitchFamily="18" charset="0"/>
              </a:rPr>
              <a:t>Kachimanga</a:t>
            </a:r>
            <a:endParaRPr lang="en-US" sz="1200" dirty="0">
              <a:latin typeface="Georgia" panose="02040502050405020303" pitchFamily="18" charset="0"/>
            </a:endParaRPr>
          </a:p>
        </p:txBody>
      </p:sp>
      <p:sp>
        <p:nvSpPr>
          <p:cNvPr id="18" name="TextBox 17">
            <a:extLst>
              <a:ext uri="{FF2B5EF4-FFF2-40B4-BE49-F238E27FC236}">
                <a16:creationId xmlns:a16="http://schemas.microsoft.com/office/drawing/2014/main" id="{D4E97FAB-2FA1-4549-8FDF-B889417A91AE}"/>
              </a:ext>
            </a:extLst>
          </p:cNvPr>
          <p:cNvSpPr txBox="1"/>
          <p:nvPr/>
        </p:nvSpPr>
        <p:spPr>
          <a:xfrm>
            <a:off x="7854346" y="1114656"/>
            <a:ext cx="2067420" cy="830997"/>
          </a:xfrm>
          <a:prstGeom prst="rect">
            <a:avLst/>
          </a:prstGeom>
          <a:noFill/>
        </p:spPr>
        <p:txBody>
          <a:bodyPr wrap="square" rtlCol="0">
            <a:spAutoFit/>
          </a:bodyPr>
          <a:lstStyle/>
          <a:p>
            <a:pPr algn="ctr"/>
            <a:r>
              <a:rPr lang="en-US" sz="1200" b="1" dirty="0">
                <a:latin typeface="Georgia" panose="02040502050405020303" pitchFamily="18" charset="0"/>
              </a:rPr>
              <a:t>PIH/Rwanda</a:t>
            </a:r>
          </a:p>
          <a:p>
            <a:pPr algn="ctr"/>
            <a:r>
              <a:rPr lang="en-US" sz="1200" dirty="0">
                <a:latin typeface="Georgia" panose="02040502050405020303" pitchFamily="18" charset="0"/>
              </a:rPr>
              <a:t>Vincent </a:t>
            </a:r>
            <a:r>
              <a:rPr lang="en-US" sz="1200" dirty="0" err="1">
                <a:latin typeface="Georgia" panose="02040502050405020303" pitchFamily="18" charset="0"/>
              </a:rPr>
              <a:t>Cubaka</a:t>
            </a:r>
            <a:endParaRPr lang="en-US" sz="1200" dirty="0">
              <a:latin typeface="Georgia" panose="02040502050405020303" pitchFamily="18" charset="0"/>
            </a:endParaRPr>
          </a:p>
          <a:p>
            <a:pPr algn="ctr"/>
            <a:r>
              <a:rPr lang="en-US" sz="1200" dirty="0">
                <a:latin typeface="Georgia" panose="02040502050405020303" pitchFamily="18" charset="0"/>
              </a:rPr>
              <a:t>Nadine </a:t>
            </a:r>
            <a:r>
              <a:rPr lang="en-US" sz="1200" dirty="0" err="1">
                <a:latin typeface="Georgia" panose="02040502050405020303" pitchFamily="18" charset="0"/>
              </a:rPr>
              <a:t>Karema</a:t>
            </a:r>
            <a:endParaRPr lang="en-US" sz="1200" dirty="0">
              <a:latin typeface="Georgia" panose="02040502050405020303" pitchFamily="18" charset="0"/>
            </a:endParaRPr>
          </a:p>
          <a:p>
            <a:pPr algn="ctr"/>
            <a:r>
              <a:rPr lang="en-US" sz="1200" dirty="0">
                <a:latin typeface="Georgia" panose="02040502050405020303" pitchFamily="18" charset="0"/>
              </a:rPr>
              <a:t>Frederick </a:t>
            </a:r>
            <a:r>
              <a:rPr lang="en-US" sz="1200" dirty="0" err="1">
                <a:latin typeface="Georgia" panose="02040502050405020303" pitchFamily="18" charset="0"/>
              </a:rPr>
              <a:t>Katera</a:t>
            </a:r>
            <a:endParaRPr lang="en-US" sz="1200" dirty="0">
              <a:latin typeface="Georgia" panose="02040502050405020303" pitchFamily="18" charset="0"/>
            </a:endParaRPr>
          </a:p>
        </p:txBody>
      </p:sp>
      <p:sp>
        <p:nvSpPr>
          <p:cNvPr id="6" name="Title 1">
            <a:extLst>
              <a:ext uri="{FF2B5EF4-FFF2-40B4-BE49-F238E27FC236}">
                <a16:creationId xmlns:a16="http://schemas.microsoft.com/office/drawing/2014/main" id="{B32152A7-0786-A20A-C044-1D61F77A2F1B}"/>
              </a:ext>
            </a:extLst>
          </p:cNvPr>
          <p:cNvSpPr>
            <a:spLocks noGrp="1"/>
          </p:cNvSpPr>
          <p:nvPr>
            <p:ph type="title"/>
          </p:nvPr>
        </p:nvSpPr>
        <p:spPr>
          <a:xfrm>
            <a:off x="216646" y="216712"/>
            <a:ext cx="11882589" cy="906464"/>
          </a:xfrm>
        </p:spPr>
        <p:txBody>
          <a:bodyPr anchor="t"/>
          <a:lstStyle/>
          <a:p>
            <a:r>
              <a:rPr lang="en-US" dirty="0"/>
              <a:t>COVID-19 </a:t>
            </a:r>
            <a:r>
              <a:rPr lang="en-US" dirty="0" err="1"/>
              <a:t>Multicountry</a:t>
            </a:r>
            <a:r>
              <a:rPr lang="en-US" dirty="0"/>
              <a:t> Research Group</a:t>
            </a:r>
          </a:p>
        </p:txBody>
      </p:sp>
    </p:spTree>
    <p:extLst>
      <p:ext uri="{BB962C8B-B14F-4D97-AF65-F5344CB8AC3E}">
        <p14:creationId xmlns:p14="http://schemas.microsoft.com/office/powerpoint/2010/main" val="256076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92876E80-88E0-9DDE-1D6F-AB54C760717A}"/>
              </a:ext>
            </a:extLst>
          </p:cNvPr>
          <p:cNvSpPr txBox="1"/>
          <p:nvPr/>
        </p:nvSpPr>
        <p:spPr>
          <a:xfrm>
            <a:off x="1190046" y="408741"/>
            <a:ext cx="9811907" cy="769441"/>
          </a:xfrm>
          <a:prstGeom prst="rect">
            <a:avLst/>
          </a:prstGeom>
          <a:noFill/>
        </p:spPr>
        <p:txBody>
          <a:bodyPr wrap="square" rtlCol="0">
            <a:spAutoFit/>
          </a:bodyPr>
          <a:lstStyle/>
          <a:p>
            <a:pPr algn="ctr"/>
            <a:r>
              <a:rPr lang="en-US" sz="4400" b="1" i="1" dirty="0">
                <a:latin typeface="Georgia" panose="02040502050405020303" pitchFamily="18" charset="0"/>
              </a:rPr>
              <a:t>Submit your questions for Q&amp;A!</a:t>
            </a:r>
          </a:p>
        </p:txBody>
      </p:sp>
      <p:sp>
        <p:nvSpPr>
          <p:cNvPr id="2" name="Rounded Rectangle 1">
            <a:extLst>
              <a:ext uri="{FF2B5EF4-FFF2-40B4-BE49-F238E27FC236}">
                <a16:creationId xmlns:a16="http://schemas.microsoft.com/office/drawing/2014/main" id="{2F0B8296-2915-C264-810E-918C85EB5287}"/>
              </a:ext>
            </a:extLst>
          </p:cNvPr>
          <p:cNvSpPr/>
          <p:nvPr/>
        </p:nvSpPr>
        <p:spPr>
          <a:xfrm>
            <a:off x="512635" y="2192055"/>
            <a:ext cx="3187990" cy="2931090"/>
          </a:xfrm>
          <a:prstGeom prst="roundRect">
            <a:avLst/>
          </a:prstGeom>
          <a:solidFill>
            <a:schemeClr val="bg1">
              <a:lumMod val="95000"/>
            </a:schemeClr>
          </a:solidFill>
          <a:ln w="19050">
            <a:solidFill>
              <a:srgbClr val="B5240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 name="Content Placeholder 2">
            <a:extLst>
              <a:ext uri="{FF2B5EF4-FFF2-40B4-BE49-F238E27FC236}">
                <a16:creationId xmlns:a16="http://schemas.microsoft.com/office/drawing/2014/main" id="{EC64067C-4ECC-3CB2-9ED1-62107709ADC3}"/>
              </a:ext>
            </a:extLst>
          </p:cNvPr>
          <p:cNvSpPr>
            <a:spLocks noGrp="1"/>
          </p:cNvSpPr>
          <p:nvPr>
            <p:ph idx="1"/>
          </p:nvPr>
        </p:nvSpPr>
        <p:spPr>
          <a:xfrm>
            <a:off x="3594607" y="2181980"/>
            <a:ext cx="8385361" cy="2954469"/>
          </a:xfrm>
        </p:spPr>
        <p:txBody>
          <a:bodyPr/>
          <a:lstStyle/>
          <a:p>
            <a:pPr lvl="1"/>
            <a:r>
              <a:rPr lang="en-US" sz="2600" dirty="0"/>
              <a:t>After each research talk, there will be 2 minutes to ask </a:t>
            </a:r>
            <a:r>
              <a:rPr lang="en-US" sz="2600" i="1" dirty="0"/>
              <a:t>clarifying </a:t>
            </a:r>
            <a:r>
              <a:rPr lang="en-US" sz="2600" dirty="0"/>
              <a:t>questions</a:t>
            </a:r>
          </a:p>
          <a:p>
            <a:pPr lvl="1"/>
            <a:r>
              <a:rPr lang="en-US" sz="2600" dirty="0"/>
              <a:t>Submit other questions via </a:t>
            </a:r>
            <a:r>
              <a:rPr lang="en-US" sz="2600" b="1" u="sng" dirty="0" err="1"/>
              <a:t>www.menti.com</a:t>
            </a:r>
            <a:endParaRPr lang="en-US" sz="2600" b="1" i="1" u="sng" dirty="0"/>
          </a:p>
          <a:p>
            <a:pPr lvl="1"/>
            <a:r>
              <a:rPr lang="en-US" sz="2600" dirty="0"/>
              <a:t>Moderator will collate questions for Q&amp;A</a:t>
            </a:r>
          </a:p>
          <a:p>
            <a:pPr lvl="1"/>
            <a:r>
              <a:rPr lang="en-US" sz="2600" dirty="0"/>
              <a:t>If question is for specific presenter, please reference their first or last name</a:t>
            </a:r>
          </a:p>
          <a:p>
            <a:pPr lvl="1"/>
            <a:r>
              <a:rPr lang="en-US" sz="2600" dirty="0"/>
              <a:t>Questions will be public but can remain anonymous</a:t>
            </a:r>
          </a:p>
        </p:txBody>
      </p:sp>
      <p:sp>
        <p:nvSpPr>
          <p:cNvPr id="4" name="TextBox 3">
            <a:extLst>
              <a:ext uri="{FF2B5EF4-FFF2-40B4-BE49-F238E27FC236}">
                <a16:creationId xmlns:a16="http://schemas.microsoft.com/office/drawing/2014/main" id="{85DDC3E2-6EAF-BBDC-0D1D-DD4E821F6AB6}"/>
              </a:ext>
            </a:extLst>
          </p:cNvPr>
          <p:cNvSpPr txBox="1"/>
          <p:nvPr/>
        </p:nvSpPr>
        <p:spPr>
          <a:xfrm>
            <a:off x="821574" y="2765048"/>
            <a:ext cx="2570111" cy="1785104"/>
          </a:xfrm>
          <a:prstGeom prst="rect">
            <a:avLst/>
          </a:prstGeom>
          <a:noFill/>
        </p:spPr>
        <p:txBody>
          <a:bodyPr wrap="square" rtlCol="0">
            <a:spAutoFit/>
          </a:bodyPr>
          <a:lstStyle/>
          <a:p>
            <a:pPr algn="ctr"/>
            <a:r>
              <a:rPr lang="en-US" sz="2200" b="1" dirty="0">
                <a:latin typeface="Georgia" panose="02040502050405020303" pitchFamily="18" charset="0"/>
              </a:rPr>
              <a:t>Please go to</a:t>
            </a:r>
          </a:p>
          <a:p>
            <a:pPr algn="ctr"/>
            <a:r>
              <a:rPr lang="en-US" sz="2200" b="1" dirty="0">
                <a:highlight>
                  <a:srgbClr val="FFFF00"/>
                </a:highlight>
                <a:latin typeface="Georgia" panose="02040502050405020303" pitchFamily="18" charset="0"/>
                <a:hlinkClick r:id="rId2">
                  <a:extLst>
                    <a:ext uri="{A12FA001-AC4F-418D-AE19-62706E023703}">
                      <ahyp:hlinkClr xmlns:ahyp="http://schemas.microsoft.com/office/drawing/2018/hyperlinkcolor" val="tx"/>
                    </a:ext>
                  </a:extLst>
                </a:hlinkClick>
              </a:rPr>
              <a:t>www.menti.com</a:t>
            </a:r>
            <a:endParaRPr lang="en-US" sz="2200" b="1" dirty="0">
              <a:highlight>
                <a:srgbClr val="FFFF00"/>
              </a:highlight>
              <a:latin typeface="Georgia" panose="02040502050405020303" pitchFamily="18" charset="0"/>
            </a:endParaRPr>
          </a:p>
          <a:p>
            <a:pPr algn="ctr"/>
            <a:endParaRPr lang="en-US" sz="2200" b="1" dirty="0">
              <a:latin typeface="Georgia" panose="02040502050405020303" pitchFamily="18" charset="0"/>
            </a:endParaRPr>
          </a:p>
          <a:p>
            <a:pPr algn="ctr"/>
            <a:r>
              <a:rPr lang="en-US" sz="2200" b="1" dirty="0">
                <a:latin typeface="Georgia" panose="02040502050405020303" pitchFamily="18" charset="0"/>
              </a:rPr>
              <a:t>Enter code </a:t>
            </a:r>
          </a:p>
          <a:p>
            <a:pPr algn="ctr"/>
            <a:r>
              <a:rPr lang="en-US" sz="2200" b="1" dirty="0">
                <a:highlight>
                  <a:srgbClr val="FFFF00"/>
                </a:highlight>
                <a:latin typeface="Georgia" panose="02040502050405020303" pitchFamily="18" charset="0"/>
              </a:rPr>
              <a:t>5535 6338 </a:t>
            </a:r>
          </a:p>
        </p:txBody>
      </p:sp>
      <p:sp>
        <p:nvSpPr>
          <p:cNvPr id="14" name="Rectangle 13">
            <a:extLst>
              <a:ext uri="{FF2B5EF4-FFF2-40B4-BE49-F238E27FC236}">
                <a16:creationId xmlns:a16="http://schemas.microsoft.com/office/drawing/2014/main" id="{DFFF2398-5A44-3C13-8E4B-3100A7F36D44}"/>
              </a:ext>
            </a:extLst>
          </p:cNvPr>
          <p:cNvSpPr/>
          <p:nvPr/>
        </p:nvSpPr>
        <p:spPr>
          <a:xfrm>
            <a:off x="1787214" y="1929666"/>
            <a:ext cx="638827" cy="478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Badge Question Mark with solid fill">
            <a:extLst>
              <a:ext uri="{FF2B5EF4-FFF2-40B4-BE49-F238E27FC236}">
                <a16:creationId xmlns:a16="http://schemas.microsoft.com/office/drawing/2014/main" id="{6FA033DD-18F9-F97C-3319-C4F995DDB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3993" y="1463410"/>
            <a:ext cx="1385271" cy="1385271"/>
          </a:xfrm>
          <a:prstGeom prst="rect">
            <a:avLst/>
          </a:prstGeom>
        </p:spPr>
      </p:pic>
    </p:spTree>
    <p:extLst>
      <p:ext uri="{BB962C8B-B14F-4D97-AF65-F5344CB8AC3E}">
        <p14:creationId xmlns:p14="http://schemas.microsoft.com/office/powerpoint/2010/main" val="3675501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Century Gothic" panose="020B0502020202020204" pitchFamily="34" charset="0"/>
              </a:rPr>
              <a:t>The Impact of COVID-19 on Access to Cancer Care in Rwanda: A Retrospective Time-series Study Using Electronic Medical Records Data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
        <p:nvSpPr>
          <p:cNvPr id="5" name="TextBox 4"/>
          <p:cNvSpPr txBox="1"/>
          <p:nvPr/>
        </p:nvSpPr>
        <p:spPr>
          <a:xfrm>
            <a:off x="838200" y="2113935"/>
            <a:ext cx="105156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Authors: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Placide</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Habinshuti</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Alphonse Nshimyiryo</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Donald Fejfar</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2</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Anne Niyigena</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Vincent K. Cubaka</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Nadine Karema</a:t>
            </a:r>
            <a:r>
              <a:rPr kumimoji="0" lang="en-US" sz="1800" b="0"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Jean Bosco Bigirimana</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Cyprien</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Shyirambere</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Dale A. Barnhart</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1,3</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Fredrick Kateera</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Isabel Fulcher</a:t>
            </a:r>
            <a:r>
              <a:rPr kumimoji="0" lang="en-US" sz="18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4 </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on behalf of The Cross-Site COVID-19 Technical Working Group </a:t>
            </a:r>
          </a:p>
        </p:txBody>
      </p:sp>
      <p:sp>
        <p:nvSpPr>
          <p:cNvPr id="6" name="TextBox 5"/>
          <p:cNvSpPr txBox="1"/>
          <p:nvPr/>
        </p:nvSpPr>
        <p:spPr>
          <a:xfrm>
            <a:off x="2260569" y="3578929"/>
            <a:ext cx="909323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Affiliations:</a:t>
            </a:r>
            <a:endParaRPr kumimoji="0" lang="en-US" sz="1600" b="0"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1</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Partners In Health/</a:t>
            </a:r>
            <a:r>
              <a:rPr kumimoji="0" lang="en-US" sz="16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Inshuti</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Mu </a:t>
            </a:r>
            <a:r>
              <a:rPr kumimoji="0" lang="en-US" sz="16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Buzima</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(PIH/IMB), Kigali, Rwanda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2</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Partners In Health, Boston, United States of America (USA)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3</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Harvard Medical School, Boston, USA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4</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Department of Global Health and Social Medicine, Harvard Medical School, Boston, USA</a:t>
            </a:r>
          </a:p>
        </p:txBody>
      </p:sp>
      <p:sp>
        <p:nvSpPr>
          <p:cNvPr id="7" name="TextBox 6"/>
          <p:cNvSpPr txBox="1"/>
          <p:nvPr/>
        </p:nvSpPr>
        <p:spPr>
          <a:xfrm>
            <a:off x="838200" y="5319252"/>
            <a:ext cx="703743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Presenter: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Alphonse Nshimyiryo,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Data Analyst, Department of Research and Training, PIH/IMB</a:t>
            </a:r>
          </a:p>
        </p:txBody>
      </p:sp>
      <p:sp>
        <p:nvSpPr>
          <p:cNvPr id="8" name="TextBox 7"/>
          <p:cNvSpPr txBox="1"/>
          <p:nvPr/>
        </p:nvSpPr>
        <p:spPr>
          <a:xfrm>
            <a:off x="9621622" y="5873250"/>
            <a:ext cx="23302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November 4, 2022</a:t>
            </a:r>
          </a:p>
        </p:txBody>
      </p:sp>
    </p:spTree>
    <p:extLst>
      <p:ext uri="{BB962C8B-B14F-4D97-AF65-F5344CB8AC3E}">
        <p14:creationId xmlns:p14="http://schemas.microsoft.com/office/powerpoint/2010/main" val="54408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Century Gothic" panose="020B0502020202020204" pitchFamily="34" charset="0"/>
              </a:rPr>
              <a:t>Background</a:t>
            </a:r>
          </a:p>
        </p:txBody>
      </p:sp>
      <p:sp>
        <p:nvSpPr>
          <p:cNvPr id="3" name="Content Placeholder 2"/>
          <p:cNvSpPr>
            <a:spLocks noGrp="1"/>
          </p:cNvSpPr>
          <p:nvPr>
            <p:ph idx="1"/>
          </p:nvPr>
        </p:nvSpPr>
        <p:spPr>
          <a:xfrm>
            <a:off x="838199" y="1592826"/>
            <a:ext cx="10763865" cy="4763524"/>
          </a:xfrm>
        </p:spPr>
        <p:txBody>
          <a:bodyPr>
            <a:normAutofit/>
          </a:bodyPr>
          <a:lstStyle/>
          <a:p>
            <a:pPr lvl="0"/>
            <a:r>
              <a:rPr lang="en-US" sz="2400" dirty="0">
                <a:latin typeface="Century Gothic" panose="020B0502020202020204" pitchFamily="34" charset="0"/>
              </a:rPr>
              <a:t>Worldwide, the COVID-19 pandemic disrupted the provision of and access to routine healthcare services.</a:t>
            </a:r>
          </a:p>
          <a:p>
            <a:pPr lvl="0"/>
            <a:r>
              <a:rPr lang="en-US" sz="2400" dirty="0">
                <a:latin typeface="Century Gothic" panose="020B0502020202020204" pitchFamily="34" charset="0"/>
              </a:rPr>
              <a:t>Chronic care patients, including cancer patients and people living in resource-limited settings have particularly been vulnerable.</a:t>
            </a:r>
          </a:p>
          <a:p>
            <a:pPr lvl="0"/>
            <a:r>
              <a:rPr lang="en-US" sz="2400" dirty="0">
                <a:latin typeface="Century Gothic" panose="020B0502020202020204" pitchFamily="34" charset="0"/>
              </a:rPr>
              <a:t>However, little is known about the impact of COVID-19 on access to cancer care in low- and middle-income countries.</a:t>
            </a:r>
          </a:p>
          <a:p>
            <a:pPr lvl="0"/>
            <a:r>
              <a:rPr lang="en-US" sz="2400" dirty="0">
                <a:latin typeface="Century Gothic" panose="020B0502020202020204" pitchFamily="34" charset="0"/>
              </a:rPr>
              <a:t>In this study, we assessed the impact of COVID-19 on access to cancer care in Rwanda.</a:t>
            </a:r>
          </a:p>
          <a:p>
            <a:pPr lvl="0"/>
            <a:r>
              <a:rPr lang="en-US" sz="2400" dirty="0">
                <a:latin typeface="Century Gothic" panose="020B0502020202020204" pitchFamily="34" charset="0"/>
              </a:rPr>
              <a:t>We used electronic medical record (EMR) system data collected at the </a:t>
            </a:r>
            <a:r>
              <a:rPr lang="en-US" sz="2400" dirty="0" err="1">
                <a:latin typeface="Century Gothic" panose="020B0502020202020204" pitchFamily="34" charset="0"/>
              </a:rPr>
              <a:t>Butaro</a:t>
            </a:r>
            <a:r>
              <a:rPr lang="en-US" sz="2400" dirty="0">
                <a:latin typeface="Century Gothic" panose="020B0502020202020204" pitchFamily="34" charset="0"/>
              </a:rPr>
              <a:t> Cancer Center of Excellence between January 2016 and July 2021.</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Tree>
    <p:extLst>
      <p:ext uri="{BB962C8B-B14F-4D97-AF65-F5344CB8AC3E}">
        <p14:creationId xmlns:p14="http://schemas.microsoft.com/office/powerpoint/2010/main" val="255892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919" y="724729"/>
            <a:ext cx="5459141" cy="886901"/>
          </a:xfrm>
          <a:solidFill>
            <a:schemeClr val="bg1">
              <a:lumMod val="75000"/>
            </a:schemeClr>
          </a:solidFill>
        </p:spPr>
        <p:txBody>
          <a:bodyPr>
            <a:normAutofit fontScale="90000"/>
          </a:bodyPr>
          <a:lstStyle/>
          <a:p>
            <a:r>
              <a:rPr lang="en-US" b="1" dirty="0" err="1">
                <a:solidFill>
                  <a:schemeClr val="tx1"/>
                </a:solidFill>
                <a:latin typeface="Century Gothic" panose="020B0502020202020204" pitchFamily="34" charset="0"/>
              </a:rPr>
              <a:t>Butaro</a:t>
            </a:r>
            <a:r>
              <a:rPr lang="en-US" b="1" dirty="0">
                <a:solidFill>
                  <a:schemeClr val="tx1"/>
                </a:solidFill>
                <a:latin typeface="Century Gothic" panose="020B0502020202020204" pitchFamily="34" charset="0"/>
              </a:rPr>
              <a:t> Cancer Center of Excellence (BCCOE)</a:t>
            </a:r>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16970" b="16970"/>
          <a:stretch>
            <a:fillRect/>
          </a:stretch>
        </p:blipFill>
        <p:spPr>
          <a:xfrm>
            <a:off x="6298216" y="724729"/>
            <a:ext cx="5544244" cy="2434767"/>
          </a:xfrm>
        </p:spPr>
      </p:pic>
      <p:sp>
        <p:nvSpPr>
          <p:cNvPr id="4" name="Text Placeholder 3"/>
          <p:cNvSpPr>
            <a:spLocks noGrp="1"/>
          </p:cNvSpPr>
          <p:nvPr>
            <p:ph type="body" sz="half" idx="2"/>
          </p:nvPr>
        </p:nvSpPr>
        <p:spPr>
          <a:xfrm>
            <a:off x="735920" y="1779638"/>
            <a:ext cx="5562296" cy="4576712"/>
          </a:xfrm>
        </p:spPr>
        <p:txBody>
          <a:bodyPr>
            <a:noAutofit/>
          </a:bodyPr>
          <a:lstStyle/>
          <a:p>
            <a:pPr marL="285750"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Established in 2012 as the first cancer center in Rwanda.</a:t>
            </a:r>
          </a:p>
          <a:p>
            <a:pPr marL="285750"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Cancer care services at the BCCOE, include:</a:t>
            </a:r>
          </a:p>
          <a:p>
            <a:pPr marL="742950" lvl="1"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pathology-based diagnosis,</a:t>
            </a:r>
          </a:p>
          <a:p>
            <a:pPr marL="742950" lvl="1"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basic imaging, </a:t>
            </a:r>
          </a:p>
          <a:p>
            <a:pPr marL="742950" lvl="1"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chemotherapy, and</a:t>
            </a:r>
          </a:p>
          <a:p>
            <a:pPr marL="742950" lvl="1" indent="-285750">
              <a:lnSpc>
                <a:spcPct val="100000"/>
              </a:lnSpc>
              <a:buFont typeface="Arial" panose="020B0604020202020204" pitchFamily="34" charset="0"/>
              <a:buChar char="•"/>
            </a:pPr>
            <a:r>
              <a:rPr lang="en-US" sz="2400" dirty="0">
                <a:solidFill>
                  <a:schemeClr val="tx1"/>
                </a:solidFill>
                <a:latin typeface="Century Gothic" panose="020B0502020202020204" pitchFamily="34" charset="0"/>
              </a:rPr>
              <a:t>surgery.</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3735" y="3299867"/>
            <a:ext cx="3352897" cy="2933785"/>
          </a:xfrm>
          <a:prstGeom prst="rect">
            <a:avLst/>
          </a:prstGeom>
        </p:spPr>
      </p:pic>
    </p:spTree>
    <p:extLst>
      <p:ext uri="{BB962C8B-B14F-4D97-AF65-F5344CB8AC3E}">
        <p14:creationId xmlns:p14="http://schemas.microsoft.com/office/powerpoint/2010/main" val="1980737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750"/>
            <a:ext cx="10515600" cy="896579"/>
          </a:xfrm>
        </p:spPr>
        <p:txBody>
          <a:bodyPr>
            <a:normAutofit/>
          </a:bodyPr>
          <a:lstStyle/>
          <a:p>
            <a:pPr algn="l"/>
            <a:r>
              <a:rPr lang="en-US" b="1" dirty="0">
                <a:solidFill>
                  <a:schemeClr val="tx1"/>
                </a:solidFill>
                <a:latin typeface="Century Gothic" panose="020B0502020202020204" pitchFamily="34" charset="0"/>
              </a:rPr>
              <a:t>Methods</a:t>
            </a:r>
          </a:p>
        </p:txBody>
      </p:sp>
      <p:sp>
        <p:nvSpPr>
          <p:cNvPr id="3" name="Content Placeholder 2"/>
          <p:cNvSpPr>
            <a:spLocks noGrp="1"/>
          </p:cNvSpPr>
          <p:nvPr>
            <p:ph idx="1"/>
          </p:nvPr>
        </p:nvSpPr>
        <p:spPr>
          <a:xfrm>
            <a:off x="838200" y="1484671"/>
            <a:ext cx="10813026" cy="4945626"/>
          </a:xfrm>
        </p:spPr>
        <p:txBody>
          <a:bodyPr>
            <a:normAutofit/>
          </a:bodyPr>
          <a:lstStyle/>
          <a:p>
            <a:r>
              <a:rPr lang="en-US" sz="2400" dirty="0">
                <a:latin typeface="Century Gothic" panose="020B0502020202020204" pitchFamily="34" charset="0"/>
              </a:rPr>
              <a:t>We collected data on </a:t>
            </a:r>
            <a:r>
              <a:rPr lang="en-US" sz="2400" dirty="0">
                <a:solidFill>
                  <a:schemeClr val="tx1"/>
                </a:solidFill>
                <a:latin typeface="Century Gothic" panose="020B0502020202020204" pitchFamily="34" charset="0"/>
              </a:rPr>
              <a:t>8,970 patients who were observed during the study period:</a:t>
            </a:r>
          </a:p>
          <a:p>
            <a:pPr lvl="1"/>
            <a:r>
              <a:rPr lang="en-US" sz="2200" dirty="0">
                <a:latin typeface="Century Gothic" panose="020B0502020202020204" pitchFamily="34" charset="0"/>
              </a:rPr>
              <a:t>7,140 patients in pre-COVID-19 (January 2016 – February 2020)</a:t>
            </a:r>
          </a:p>
          <a:p>
            <a:pPr lvl="1"/>
            <a:r>
              <a:rPr lang="en-US" sz="2200" dirty="0">
                <a:latin typeface="Century Gothic" panose="020B0502020202020204" pitchFamily="34" charset="0"/>
              </a:rPr>
              <a:t>1,830 patients during COVID-19 (March 2020 – July 2021)</a:t>
            </a:r>
          </a:p>
          <a:p>
            <a:r>
              <a:rPr lang="en-US" sz="2400" dirty="0">
                <a:latin typeface="Century Gothic" panose="020B0502020202020204" pitchFamily="34" charset="0"/>
              </a:rPr>
              <a:t>Measured outcomes, were the monthly n</a:t>
            </a:r>
            <a:r>
              <a:rPr lang="en-US" sz="2200" dirty="0">
                <a:latin typeface="Century Gothic" panose="020B0502020202020204" pitchFamily="34" charset="0"/>
              </a:rPr>
              <a:t>umber of new patients, number of clinical visits attended, number of scheduled appointments, and proportion of timely visits.</a:t>
            </a:r>
          </a:p>
          <a:p>
            <a:r>
              <a:rPr lang="en-US" sz="2400" dirty="0">
                <a:latin typeface="Century Gothic" panose="020B0502020202020204" pitchFamily="34" charset="0"/>
              </a:rPr>
              <a:t>We did fit a generalized linear model with negative binomial distribution to predict outcomes for the COVID-19 period.</a:t>
            </a:r>
          </a:p>
          <a:p>
            <a:r>
              <a:rPr lang="en-US" sz="2400" dirty="0">
                <a:latin typeface="Century Gothic" panose="020B0502020202020204" pitchFamily="34" charset="0"/>
              </a:rPr>
              <a:t>We computed monthly deviations (i.e. observed minus predicted count), and percent deviations.</a:t>
            </a:r>
          </a:p>
          <a:p>
            <a:r>
              <a:rPr lang="en-US" sz="2400" dirty="0">
                <a:latin typeface="Century Gothic" panose="020B0502020202020204" pitchFamily="34" charset="0"/>
              </a:rPr>
              <a:t>All estimates were computed along with 95% prediction intervals.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Tree>
    <p:extLst>
      <p:ext uri="{BB962C8B-B14F-4D97-AF65-F5344CB8AC3E}">
        <p14:creationId xmlns:p14="http://schemas.microsoft.com/office/powerpoint/2010/main" val="161925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pic>
        <p:nvPicPr>
          <p:cNvPr id="6" name="Content Placeholder 5" descr="C:\Users\Donald Fejfar\AppData\Local\Microsoft\Windows\INetCache\Content.Word\New Patients.png"/>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50723"/>
            <a:ext cx="5181600" cy="3701142"/>
          </a:xfrm>
          <a:prstGeom prst="rect">
            <a:avLst/>
          </a:prstGeom>
          <a:noFill/>
          <a:ln>
            <a:noFill/>
          </a:ln>
        </p:spPr>
      </p:pic>
      <p:sp>
        <p:nvSpPr>
          <p:cNvPr id="8" name="Title 4"/>
          <p:cNvSpPr>
            <a:spLocks noGrp="1"/>
          </p:cNvSpPr>
          <p:nvPr>
            <p:ph type="title"/>
          </p:nvPr>
        </p:nvSpPr>
        <p:spPr>
          <a:xfrm>
            <a:off x="540774" y="666750"/>
            <a:ext cx="10962968" cy="1289869"/>
          </a:xfrm>
        </p:spPr>
        <p:txBody>
          <a:bodyPr>
            <a:noAutofit/>
          </a:bodyPr>
          <a:lstStyle/>
          <a:p>
            <a:pPr algn="l"/>
            <a:r>
              <a:rPr lang="en-US" sz="2400" b="1" dirty="0">
                <a:solidFill>
                  <a:schemeClr val="tx1"/>
                </a:solidFill>
                <a:latin typeface="Century Gothic" panose="020B0502020202020204" pitchFamily="34" charset="0"/>
              </a:rPr>
              <a:t>Time series models of </a:t>
            </a:r>
            <a:r>
              <a:rPr lang="en-US" sz="2400" b="1" u="sng" dirty="0">
                <a:solidFill>
                  <a:schemeClr val="tx1"/>
                </a:solidFill>
                <a:latin typeface="Century Gothic" panose="020B0502020202020204" pitchFamily="34" charset="0"/>
              </a:rPr>
              <a:t>new patients </a:t>
            </a:r>
            <a:r>
              <a:rPr lang="en-US" sz="2400" b="1" dirty="0">
                <a:solidFill>
                  <a:schemeClr val="tx1"/>
                </a:solidFill>
                <a:latin typeface="Century Gothic" panose="020B0502020202020204" pitchFamily="34" charset="0"/>
              </a:rPr>
              <a:t>and </a:t>
            </a:r>
            <a:r>
              <a:rPr lang="en-US" sz="2400" b="1" u="sng" dirty="0">
                <a:solidFill>
                  <a:schemeClr val="tx1"/>
                </a:solidFill>
                <a:latin typeface="Century Gothic" panose="020B0502020202020204" pitchFamily="34" charset="0"/>
              </a:rPr>
              <a:t>clinical visits attended</a:t>
            </a:r>
            <a:r>
              <a:rPr lang="en-US" sz="2400" b="1" dirty="0">
                <a:solidFill>
                  <a:schemeClr val="tx1"/>
                </a:solidFill>
                <a:latin typeface="Century Gothic" panose="020B0502020202020204" pitchFamily="34" charset="0"/>
              </a:rPr>
              <a:t> in pre-COVID-19 (January 2016 – February 2020) and during the pandemic (March 2020 – July 2021)</a:t>
            </a:r>
          </a:p>
        </p:txBody>
      </p:sp>
      <p:pic>
        <p:nvPicPr>
          <p:cNvPr id="9" name="Content Placeholder 5" descr="Patient Visits"/>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150723"/>
            <a:ext cx="5181600" cy="3701142"/>
          </a:xfrm>
          <a:prstGeom prst="rect">
            <a:avLst/>
          </a:prstGeom>
          <a:noFill/>
          <a:ln>
            <a:noFill/>
          </a:ln>
        </p:spPr>
      </p:pic>
    </p:spTree>
    <p:extLst>
      <p:ext uri="{BB962C8B-B14F-4D97-AF65-F5344CB8AC3E}">
        <p14:creationId xmlns:p14="http://schemas.microsoft.com/office/powerpoint/2010/main" val="358249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Question Mark with solid fill">
            <a:extLst>
              <a:ext uri="{FF2B5EF4-FFF2-40B4-BE49-F238E27FC236}">
                <a16:creationId xmlns:a16="http://schemas.microsoft.com/office/drawing/2014/main" id="{5DDAF8C6-3B48-9A5F-4EBC-465ECDB694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8349" y="401959"/>
            <a:ext cx="1385271" cy="1385271"/>
          </a:xfrm>
          <a:prstGeom prst="rect">
            <a:avLst/>
          </a:prstGeom>
        </p:spPr>
      </p:pic>
      <p:pic>
        <p:nvPicPr>
          <p:cNvPr id="12" name="Graphic 11" descr="Lightning bolt with solid fill">
            <a:extLst>
              <a:ext uri="{FF2B5EF4-FFF2-40B4-BE49-F238E27FC236}">
                <a16:creationId xmlns:a16="http://schemas.microsoft.com/office/drawing/2014/main" id="{D4BF3B66-F254-AF82-C705-1919FC4D44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16" y="402159"/>
            <a:ext cx="1384870" cy="1384870"/>
          </a:xfrm>
          <a:prstGeom prst="rect">
            <a:avLst/>
          </a:prstGeom>
        </p:spPr>
      </p:pic>
      <p:pic>
        <p:nvPicPr>
          <p:cNvPr id="15" name="Graphic 14" descr="Earth globe: Africa and Europe with solid fill">
            <a:extLst>
              <a:ext uri="{FF2B5EF4-FFF2-40B4-BE49-F238E27FC236}">
                <a16:creationId xmlns:a16="http://schemas.microsoft.com/office/drawing/2014/main" id="{7322A590-77AC-7E22-9C27-794C43BCE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01959"/>
            <a:ext cx="1385271" cy="1385271"/>
          </a:xfrm>
          <a:prstGeom prst="rect">
            <a:avLst/>
          </a:prstGeom>
        </p:spPr>
      </p:pic>
      <p:pic>
        <p:nvPicPr>
          <p:cNvPr id="24" name="Graphic 23" descr="Remote learning language with solid fill">
            <a:extLst>
              <a:ext uri="{FF2B5EF4-FFF2-40B4-BE49-F238E27FC236}">
                <a16:creationId xmlns:a16="http://schemas.microsoft.com/office/drawing/2014/main" id="{DB01A382-F23A-A391-1A14-5206D08CDC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4831" y="401959"/>
            <a:ext cx="1385271" cy="1385271"/>
          </a:xfrm>
          <a:prstGeom prst="rect">
            <a:avLst/>
          </a:prstGeom>
        </p:spPr>
      </p:pic>
      <p:sp>
        <p:nvSpPr>
          <p:cNvPr id="25" name="TextBox 24">
            <a:extLst>
              <a:ext uri="{FF2B5EF4-FFF2-40B4-BE49-F238E27FC236}">
                <a16:creationId xmlns:a16="http://schemas.microsoft.com/office/drawing/2014/main" id="{D3903ED6-2808-9E56-FF89-94D1F22829C2}"/>
              </a:ext>
            </a:extLst>
          </p:cNvPr>
          <p:cNvSpPr txBox="1"/>
          <p:nvPr/>
        </p:nvSpPr>
        <p:spPr>
          <a:xfrm>
            <a:off x="245779" y="1819768"/>
            <a:ext cx="2570111" cy="646331"/>
          </a:xfrm>
          <a:prstGeom prst="rect">
            <a:avLst/>
          </a:prstGeom>
          <a:noFill/>
        </p:spPr>
        <p:txBody>
          <a:bodyPr wrap="square" rtlCol="0">
            <a:spAutoFit/>
          </a:bodyPr>
          <a:lstStyle/>
          <a:p>
            <a:pPr algn="ctr"/>
            <a:r>
              <a:rPr lang="en-US" b="1" dirty="0">
                <a:latin typeface="Georgia" panose="02040502050405020303" pitchFamily="18" charset="0"/>
              </a:rPr>
              <a:t>Introduction &amp; Overview</a:t>
            </a:r>
          </a:p>
        </p:txBody>
      </p:sp>
      <p:sp>
        <p:nvSpPr>
          <p:cNvPr id="26" name="TextBox 25">
            <a:extLst>
              <a:ext uri="{FF2B5EF4-FFF2-40B4-BE49-F238E27FC236}">
                <a16:creationId xmlns:a16="http://schemas.microsoft.com/office/drawing/2014/main" id="{8A43DEBC-9B55-4EA6-83A2-0A19F0F9024C}"/>
              </a:ext>
            </a:extLst>
          </p:cNvPr>
          <p:cNvSpPr txBox="1"/>
          <p:nvPr/>
        </p:nvSpPr>
        <p:spPr>
          <a:xfrm>
            <a:off x="3339162" y="1786830"/>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Research lightning talks</a:t>
            </a:r>
          </a:p>
        </p:txBody>
      </p:sp>
      <p:sp>
        <p:nvSpPr>
          <p:cNvPr id="27" name="TextBox 26">
            <a:extLst>
              <a:ext uri="{FF2B5EF4-FFF2-40B4-BE49-F238E27FC236}">
                <a16:creationId xmlns:a16="http://schemas.microsoft.com/office/drawing/2014/main" id="{084D4A04-4D3A-4335-F8CF-C61DBC1A7C02}"/>
              </a:ext>
            </a:extLst>
          </p:cNvPr>
          <p:cNvSpPr txBox="1"/>
          <p:nvPr/>
        </p:nvSpPr>
        <p:spPr>
          <a:xfrm>
            <a:off x="6432545" y="1819768"/>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Capacity building initiatives</a:t>
            </a:r>
          </a:p>
        </p:txBody>
      </p:sp>
      <p:sp>
        <p:nvSpPr>
          <p:cNvPr id="28" name="TextBox 27">
            <a:extLst>
              <a:ext uri="{FF2B5EF4-FFF2-40B4-BE49-F238E27FC236}">
                <a16:creationId xmlns:a16="http://schemas.microsoft.com/office/drawing/2014/main" id="{92876E80-88E0-9DDE-1D6F-AB54C760717A}"/>
              </a:ext>
            </a:extLst>
          </p:cNvPr>
          <p:cNvSpPr txBox="1"/>
          <p:nvPr/>
        </p:nvSpPr>
        <p:spPr>
          <a:xfrm>
            <a:off x="9525928" y="1819768"/>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Contributor Question &amp; Answer</a:t>
            </a:r>
          </a:p>
        </p:txBody>
      </p:sp>
      <p:sp>
        <p:nvSpPr>
          <p:cNvPr id="5" name="TextBox 4">
            <a:extLst>
              <a:ext uri="{FF2B5EF4-FFF2-40B4-BE49-F238E27FC236}">
                <a16:creationId xmlns:a16="http://schemas.microsoft.com/office/drawing/2014/main" id="{87DF7AF3-F16F-C64C-B22B-9655052AC933}"/>
              </a:ext>
            </a:extLst>
          </p:cNvPr>
          <p:cNvSpPr txBox="1"/>
          <p:nvPr/>
        </p:nvSpPr>
        <p:spPr>
          <a:xfrm>
            <a:off x="245779"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Isabel Fulcher, PhD</a:t>
            </a:r>
          </a:p>
          <a:p>
            <a:pPr algn="ctr"/>
            <a:r>
              <a:rPr lang="en-US" sz="1200" dirty="0">
                <a:latin typeface="Georgia" panose="02040502050405020303" pitchFamily="18" charset="0"/>
              </a:rPr>
              <a:t>Former Postdoctoral Fellow</a:t>
            </a:r>
          </a:p>
          <a:p>
            <a:pPr algn="ctr"/>
            <a:r>
              <a:rPr lang="en-US" sz="1200" dirty="0">
                <a:latin typeface="Georgia" panose="02040502050405020303" pitchFamily="18" charset="0"/>
              </a:rPr>
              <a:t>Harvard Medical School, USA</a:t>
            </a:r>
          </a:p>
        </p:txBody>
      </p:sp>
      <p:sp>
        <p:nvSpPr>
          <p:cNvPr id="7" name="Right Arrow 6">
            <a:extLst>
              <a:ext uri="{FF2B5EF4-FFF2-40B4-BE49-F238E27FC236}">
                <a16:creationId xmlns:a16="http://schemas.microsoft.com/office/drawing/2014/main" id="{1EE58A17-1CFA-E4B1-BF9C-80B2C4E22F0A}"/>
              </a:ext>
            </a:extLst>
          </p:cNvPr>
          <p:cNvSpPr/>
          <p:nvPr/>
        </p:nvSpPr>
        <p:spPr>
          <a:xfrm>
            <a:off x="2913522"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56ED6FA-5A45-C6D1-0DEC-623D439A2AB5}"/>
              </a:ext>
            </a:extLst>
          </p:cNvPr>
          <p:cNvSpPr/>
          <p:nvPr/>
        </p:nvSpPr>
        <p:spPr>
          <a:xfrm>
            <a:off x="6006637"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8752985-B64F-E02C-8E2D-CB073EE02900}"/>
              </a:ext>
            </a:extLst>
          </p:cNvPr>
          <p:cNvSpPr/>
          <p:nvPr/>
        </p:nvSpPr>
        <p:spPr>
          <a:xfrm>
            <a:off x="9100153"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20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
        <p:nvSpPr>
          <p:cNvPr id="5" name="Title 4"/>
          <p:cNvSpPr>
            <a:spLocks noGrp="1"/>
          </p:cNvSpPr>
          <p:nvPr>
            <p:ph type="title"/>
          </p:nvPr>
        </p:nvSpPr>
        <p:spPr>
          <a:xfrm>
            <a:off x="540774" y="666750"/>
            <a:ext cx="10962968" cy="1289869"/>
          </a:xfrm>
        </p:spPr>
        <p:txBody>
          <a:bodyPr>
            <a:noAutofit/>
          </a:bodyPr>
          <a:lstStyle/>
          <a:p>
            <a:pPr algn="l"/>
            <a:r>
              <a:rPr lang="en-US" sz="2400" b="1" dirty="0">
                <a:solidFill>
                  <a:schemeClr val="tx1"/>
                </a:solidFill>
                <a:latin typeface="Century Gothic" panose="020B0502020202020204" pitchFamily="34" charset="0"/>
              </a:rPr>
              <a:t>Time series models of </a:t>
            </a:r>
            <a:r>
              <a:rPr lang="en-US" sz="2400" b="1" u="sng" dirty="0">
                <a:solidFill>
                  <a:schemeClr val="tx1"/>
                </a:solidFill>
                <a:latin typeface="Century Gothic" panose="020B0502020202020204" pitchFamily="34" charset="0"/>
              </a:rPr>
              <a:t>scheduled appointments</a:t>
            </a:r>
            <a:r>
              <a:rPr lang="en-US" sz="2400" b="1" dirty="0">
                <a:solidFill>
                  <a:schemeClr val="tx1"/>
                </a:solidFill>
                <a:latin typeface="Century Gothic" panose="020B0502020202020204" pitchFamily="34" charset="0"/>
              </a:rPr>
              <a:t> and </a:t>
            </a:r>
            <a:r>
              <a:rPr lang="en-US" sz="2400" b="1" u="sng" dirty="0">
                <a:solidFill>
                  <a:schemeClr val="tx1"/>
                </a:solidFill>
                <a:latin typeface="Century Gothic" panose="020B0502020202020204" pitchFamily="34" charset="0"/>
              </a:rPr>
              <a:t>timely visits </a:t>
            </a:r>
            <a:r>
              <a:rPr lang="en-US" sz="2400" b="1" dirty="0">
                <a:solidFill>
                  <a:schemeClr val="tx1"/>
                </a:solidFill>
                <a:latin typeface="Century Gothic" panose="020B0502020202020204" pitchFamily="34" charset="0"/>
              </a:rPr>
              <a:t>as a percentage of scheduled appointments in pre-COVID-19 (January 2016 – February 2020) and during the pandemic (March 2020 – July 2021)</a:t>
            </a:r>
          </a:p>
        </p:txBody>
      </p:sp>
      <p:pic>
        <p:nvPicPr>
          <p:cNvPr id="7" name="Content Placeholder 6" descr="Timely Visits (Percentage)"/>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150723"/>
            <a:ext cx="5181600" cy="3701142"/>
          </a:xfrm>
          <a:prstGeom prst="rect">
            <a:avLst/>
          </a:prstGeom>
          <a:noFill/>
          <a:ln>
            <a:noFill/>
          </a:ln>
        </p:spPr>
      </p:pic>
      <p:pic>
        <p:nvPicPr>
          <p:cNvPr id="8" name="Content Placeholder 6" descr="C:\Users\Donald Fejfar\AppData\Local\Microsoft\Windows\INetCache\Content.Word\Scheduled Visits.png"/>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150723"/>
            <a:ext cx="5181600" cy="3701142"/>
          </a:xfrm>
          <a:prstGeom prst="rect">
            <a:avLst/>
          </a:prstGeom>
          <a:noFill/>
          <a:ln>
            <a:noFill/>
          </a:ln>
        </p:spPr>
      </p:pic>
    </p:spTree>
    <p:extLst>
      <p:ext uri="{BB962C8B-B14F-4D97-AF65-F5344CB8AC3E}">
        <p14:creationId xmlns:p14="http://schemas.microsoft.com/office/powerpoint/2010/main" val="108468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469" y="666750"/>
            <a:ext cx="10655331" cy="1024255"/>
          </a:xfrm>
        </p:spPr>
        <p:txBody>
          <a:bodyPr>
            <a:normAutofit/>
          </a:bodyPr>
          <a:lstStyle/>
          <a:p>
            <a:pPr algn="l"/>
            <a:r>
              <a:rPr lang="en-US" sz="2900" b="1" dirty="0">
                <a:solidFill>
                  <a:schemeClr val="tx1"/>
                </a:solidFill>
                <a:latin typeface="Century Gothic" panose="020B0502020202020204" pitchFamily="34" charset="0"/>
              </a:rPr>
              <a:t>Cumulative counts and estimated deviations of outcomes during the COVID-19 period (March 2020 – July 2021)</a:t>
            </a:r>
          </a:p>
        </p:txBody>
      </p:sp>
      <p:graphicFrame>
        <p:nvGraphicFramePr>
          <p:cNvPr id="10" name="Content Placeholder 9"/>
          <p:cNvGraphicFramePr>
            <a:graphicFrameLocks noGrp="1"/>
          </p:cNvGraphicFramePr>
          <p:nvPr>
            <p:ph idx="1"/>
          </p:nvPr>
        </p:nvGraphicFramePr>
        <p:xfrm>
          <a:off x="698469" y="2064487"/>
          <a:ext cx="10795061" cy="3434375"/>
        </p:xfrm>
        <a:graphic>
          <a:graphicData uri="http://schemas.openxmlformats.org/drawingml/2006/table">
            <a:tbl>
              <a:tblPr firstRow="1" firstCol="1" bandRow="1">
                <a:tableStyleId>{5C22544A-7EE6-4342-B048-85BDC9FD1C3A}</a:tableStyleId>
              </a:tblPr>
              <a:tblGrid>
                <a:gridCol w="2402362">
                  <a:extLst>
                    <a:ext uri="{9D8B030D-6E8A-4147-A177-3AD203B41FA5}">
                      <a16:colId xmlns:a16="http://schemas.microsoft.com/office/drawing/2014/main" val="2522685664"/>
                    </a:ext>
                  </a:extLst>
                </a:gridCol>
                <a:gridCol w="1566207">
                  <a:extLst>
                    <a:ext uri="{9D8B030D-6E8A-4147-A177-3AD203B41FA5}">
                      <a16:colId xmlns:a16="http://schemas.microsoft.com/office/drawing/2014/main" val="48105259"/>
                    </a:ext>
                  </a:extLst>
                </a:gridCol>
                <a:gridCol w="1712677">
                  <a:extLst>
                    <a:ext uri="{9D8B030D-6E8A-4147-A177-3AD203B41FA5}">
                      <a16:colId xmlns:a16="http://schemas.microsoft.com/office/drawing/2014/main" val="3955293078"/>
                    </a:ext>
                  </a:extLst>
                </a:gridCol>
                <a:gridCol w="2045988">
                  <a:extLst>
                    <a:ext uri="{9D8B030D-6E8A-4147-A177-3AD203B41FA5}">
                      <a16:colId xmlns:a16="http://schemas.microsoft.com/office/drawing/2014/main" val="1035140599"/>
                    </a:ext>
                  </a:extLst>
                </a:gridCol>
                <a:gridCol w="3067827">
                  <a:extLst>
                    <a:ext uri="{9D8B030D-6E8A-4147-A177-3AD203B41FA5}">
                      <a16:colId xmlns:a16="http://schemas.microsoft.com/office/drawing/2014/main" val="4018181202"/>
                    </a:ext>
                  </a:extLst>
                </a:gridCol>
              </a:tblGrid>
              <a:tr h="1019461">
                <a:tc>
                  <a:txBody>
                    <a:bodyPr/>
                    <a:lstStyle/>
                    <a:p>
                      <a:pPr marL="0" marR="0" algn="just">
                        <a:lnSpc>
                          <a:spcPct val="100000"/>
                        </a:lnSpc>
                        <a:spcBef>
                          <a:spcPts val="0"/>
                        </a:spcBef>
                        <a:spcAft>
                          <a:spcPts val="0"/>
                        </a:spcAft>
                      </a:pPr>
                      <a:r>
                        <a:rPr lang="en-US" sz="2100" dirty="0">
                          <a:effectLst/>
                          <a:latin typeface="Century Gothic" panose="020B0502020202020204" pitchFamily="34" charset="0"/>
                          <a:ea typeface="+mn-ea"/>
                          <a:cs typeface="+mn-cs"/>
                        </a:rPr>
                        <a:t>Outcome</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dirty="0">
                          <a:effectLst/>
                          <a:latin typeface="Century Gothic" panose="020B0502020202020204" pitchFamily="34" charset="0"/>
                        </a:rPr>
                        <a:t>Observed Count</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dirty="0">
                          <a:effectLst/>
                          <a:latin typeface="Century Gothic" panose="020B0502020202020204" pitchFamily="34" charset="0"/>
                        </a:rPr>
                        <a:t>Expected Count</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dirty="0">
                          <a:effectLst/>
                          <a:latin typeface="Century Gothic" panose="020B0502020202020204" pitchFamily="34" charset="0"/>
                        </a:rPr>
                        <a:t>Estimated Deviation</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Est. Percent Deviation (95% PI)</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847200"/>
                  </a:ext>
                </a:extLst>
              </a:tr>
              <a:tr h="543404">
                <a:tc>
                  <a:txBody>
                    <a:bodyPr/>
                    <a:lstStyle/>
                    <a:p>
                      <a:pPr marL="0" marR="0" algn="just">
                        <a:lnSpc>
                          <a:spcPct val="100000"/>
                        </a:lnSpc>
                        <a:spcBef>
                          <a:spcPts val="0"/>
                        </a:spcBef>
                        <a:spcAft>
                          <a:spcPts val="0"/>
                        </a:spcAft>
                      </a:pPr>
                      <a:r>
                        <a:rPr lang="en-US" sz="2100">
                          <a:effectLst/>
                          <a:latin typeface="Century Gothic" panose="020B0502020202020204" pitchFamily="34" charset="0"/>
                        </a:rPr>
                        <a:t>New Patients</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1900</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2425.5</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-525.5</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-21.7% (-31.3%, -11.7%)</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4377245"/>
                  </a:ext>
                </a:extLst>
              </a:tr>
              <a:tr h="543404">
                <a:tc>
                  <a:txBody>
                    <a:bodyPr/>
                    <a:lstStyle/>
                    <a:p>
                      <a:pPr marL="0" marR="0" algn="just">
                        <a:lnSpc>
                          <a:spcPct val="100000"/>
                        </a:lnSpc>
                        <a:spcBef>
                          <a:spcPts val="0"/>
                        </a:spcBef>
                        <a:spcAft>
                          <a:spcPts val="0"/>
                        </a:spcAft>
                      </a:pPr>
                      <a:r>
                        <a:rPr lang="en-US" sz="2100">
                          <a:effectLst/>
                          <a:latin typeface="Century Gothic" panose="020B0502020202020204" pitchFamily="34" charset="0"/>
                        </a:rPr>
                        <a:t>Scheduled Visits</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12741</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12610.5</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130.5</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1.0% (-10.1%, 13.1%)</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1244586"/>
                  </a:ext>
                </a:extLst>
              </a:tr>
              <a:tr h="784702">
                <a:tc>
                  <a:txBody>
                    <a:bodyPr/>
                    <a:lstStyle/>
                    <a:p>
                      <a:pPr marL="0" marR="0">
                        <a:lnSpc>
                          <a:spcPct val="100000"/>
                        </a:lnSpc>
                        <a:spcBef>
                          <a:spcPts val="0"/>
                        </a:spcBef>
                        <a:spcAft>
                          <a:spcPts val="0"/>
                        </a:spcAft>
                      </a:pPr>
                      <a:r>
                        <a:rPr lang="en-US" sz="2100" dirty="0">
                          <a:effectLst/>
                          <a:latin typeface="Century Gothic" panose="020B0502020202020204" pitchFamily="34" charset="0"/>
                        </a:rPr>
                        <a:t>Clinical Visits Attended</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2100" dirty="0">
                          <a:effectLst/>
                          <a:latin typeface="Century Gothic" panose="020B0502020202020204" pitchFamily="34" charset="0"/>
                        </a:rPr>
                        <a:t>14911</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19889.0</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-4978.0</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-25.0% (-31.1%, -19.1%)</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493450"/>
                  </a:ext>
                </a:extLst>
              </a:tr>
              <a:tr h="543404">
                <a:tc>
                  <a:txBody>
                    <a:bodyPr/>
                    <a:lstStyle/>
                    <a:p>
                      <a:pPr marL="0" marR="0" algn="just">
                        <a:lnSpc>
                          <a:spcPct val="100000"/>
                        </a:lnSpc>
                        <a:spcBef>
                          <a:spcPts val="0"/>
                        </a:spcBef>
                        <a:spcAft>
                          <a:spcPts val="0"/>
                        </a:spcAft>
                      </a:pPr>
                      <a:r>
                        <a:rPr lang="en-US" sz="2100">
                          <a:effectLst/>
                          <a:latin typeface="Century Gothic" panose="020B0502020202020204" pitchFamily="34" charset="0"/>
                        </a:rPr>
                        <a:t>Timely Visits (%)</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298.2</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413.5</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a:effectLst/>
                          <a:latin typeface="Century Gothic" panose="020B0502020202020204" pitchFamily="34" charset="0"/>
                        </a:rPr>
                        <a:t>-115.3</a:t>
                      </a:r>
                      <a:endParaRPr lang="en-US" sz="2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2100" dirty="0">
                          <a:effectLst/>
                          <a:latin typeface="Century Gothic" panose="020B0502020202020204" pitchFamily="34" charset="0"/>
                        </a:rPr>
                        <a:t>-27.9% (-39.8%, -14.1%)</a:t>
                      </a:r>
                      <a:endParaRPr lang="en-US" sz="2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5617035"/>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Tree>
    <p:extLst>
      <p:ext uri="{BB962C8B-B14F-4D97-AF65-F5344CB8AC3E}">
        <p14:creationId xmlns:p14="http://schemas.microsoft.com/office/powerpoint/2010/main" val="1228995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tx1"/>
                </a:solidFill>
                <a:latin typeface="Century Gothic" panose="020B0502020202020204" pitchFamily="34" charset="0"/>
              </a:rPr>
              <a:t>Discussion</a:t>
            </a:r>
          </a:p>
        </p:txBody>
      </p:sp>
      <p:sp>
        <p:nvSpPr>
          <p:cNvPr id="3" name="Content Placeholder 2"/>
          <p:cNvSpPr>
            <a:spLocks noGrp="1"/>
          </p:cNvSpPr>
          <p:nvPr>
            <p:ph idx="1"/>
          </p:nvPr>
        </p:nvSpPr>
        <p:spPr>
          <a:xfrm>
            <a:off x="692727" y="1533832"/>
            <a:ext cx="10801183" cy="4714568"/>
          </a:xfrm>
        </p:spPr>
        <p:txBody>
          <a:bodyPr>
            <a:noAutofit/>
          </a:bodyPr>
          <a:lstStyle/>
          <a:p>
            <a:pPr>
              <a:lnSpc>
                <a:spcPct val="100000"/>
              </a:lnSpc>
            </a:pPr>
            <a:r>
              <a:rPr lang="en-US" sz="2100" dirty="0">
                <a:latin typeface="Century Gothic" panose="020B0502020202020204" pitchFamily="34" charset="0"/>
              </a:rPr>
              <a:t>We observed a significant drop in access to cancer care at the BCCOE during the COVID-19.</a:t>
            </a:r>
          </a:p>
          <a:p>
            <a:pPr>
              <a:lnSpc>
                <a:spcPct val="100000"/>
              </a:lnSpc>
            </a:pPr>
            <a:r>
              <a:rPr lang="en-US" sz="2100" dirty="0">
                <a:latin typeface="Century Gothic" panose="020B0502020202020204" pitchFamily="34" charset="0"/>
              </a:rPr>
              <a:t>This could be attributed to the imposed measures to halt the spread of COVID-19 in Rwanda, including:</a:t>
            </a:r>
          </a:p>
          <a:p>
            <a:pPr lvl="1">
              <a:lnSpc>
                <a:spcPct val="100000"/>
              </a:lnSpc>
            </a:pPr>
            <a:r>
              <a:rPr lang="en-US" sz="2100" dirty="0">
                <a:latin typeface="Century Gothic" panose="020B0502020202020204" pitchFamily="34" charset="0"/>
              </a:rPr>
              <a:t>national and regional lockdowns,</a:t>
            </a:r>
          </a:p>
          <a:p>
            <a:pPr lvl="1">
              <a:lnSpc>
                <a:spcPct val="100000"/>
              </a:lnSpc>
            </a:pPr>
            <a:r>
              <a:rPr lang="en-US" sz="2100" dirty="0">
                <a:latin typeface="Century Gothic" panose="020B0502020202020204" pitchFamily="34" charset="0"/>
              </a:rPr>
              <a:t>restrictions on movements of people between places, and</a:t>
            </a:r>
          </a:p>
          <a:p>
            <a:pPr lvl="1">
              <a:lnSpc>
                <a:spcPct val="100000"/>
              </a:lnSpc>
            </a:pPr>
            <a:r>
              <a:rPr lang="en-US" sz="2100" dirty="0">
                <a:latin typeface="Century Gothic" panose="020B0502020202020204" pitchFamily="34" charset="0"/>
              </a:rPr>
              <a:t>suspension of public transport.</a:t>
            </a:r>
          </a:p>
          <a:p>
            <a:pPr>
              <a:lnSpc>
                <a:spcPct val="100000"/>
              </a:lnSpc>
            </a:pPr>
            <a:r>
              <a:rPr lang="en-US" sz="2100" dirty="0">
                <a:latin typeface="Century Gothic" panose="020B0502020202020204" pitchFamily="34" charset="0"/>
              </a:rPr>
              <a:t>We particularly reported the largest declines in April 2020, January-February 2021 and July 2021 when these measures were imposed in Rwanda. </a:t>
            </a:r>
          </a:p>
          <a:p>
            <a:pPr>
              <a:lnSpc>
                <a:spcPct val="100000"/>
              </a:lnSpc>
            </a:pPr>
            <a:r>
              <a:rPr lang="en-US" sz="2100" dirty="0">
                <a:solidFill>
                  <a:schemeClr val="tx1"/>
                </a:solidFill>
                <a:latin typeface="Century Gothic" panose="020B0502020202020204" pitchFamily="34" charset="0"/>
              </a:rPr>
              <a:t>Our findings suggest delayed cancer diagnosis and treatment, which both may lead to negative health outcomes among our patient population in the coming months and years.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Tree>
    <p:extLst>
      <p:ext uri="{BB962C8B-B14F-4D97-AF65-F5344CB8AC3E}">
        <p14:creationId xmlns:p14="http://schemas.microsoft.com/office/powerpoint/2010/main" val="139008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57A30-67A0-C14C-AB24-93BA5F1B7851}" type="slidenum">
              <a:rPr kumimoji="0" lang="en-US" sz="1200" b="0" i="0" u="none" strike="noStrike" kern="1200" cap="none" spc="0" normalizeH="0" baseline="0" noProof="0" smtClean="0">
                <a:ln>
                  <a:noFill/>
                </a:ln>
                <a:solidFill>
                  <a:srgbClr val="FF98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FF9800"/>
              </a:solidFill>
              <a:effectLst/>
              <a:uLnTx/>
              <a:uFillTx/>
              <a:latin typeface="Calibri"/>
              <a:ea typeface="+mn-ea"/>
              <a:cs typeface="+mn-cs"/>
            </a:endParaRPr>
          </a:p>
        </p:txBody>
      </p:sp>
      <p:sp>
        <p:nvSpPr>
          <p:cNvPr id="3" name="Title 2"/>
          <p:cNvSpPr>
            <a:spLocks noGrp="1"/>
          </p:cNvSpPr>
          <p:nvPr>
            <p:ph type="title"/>
          </p:nvPr>
        </p:nvSpPr>
        <p:spPr>
          <a:xfrm>
            <a:off x="838200" y="666750"/>
            <a:ext cx="10515600" cy="2030730"/>
          </a:xfrm>
        </p:spPr>
        <p:txBody>
          <a:bodyPr>
            <a:noAutofit/>
          </a:bodyPr>
          <a:lstStyle/>
          <a:p>
            <a:r>
              <a:rPr lang="en-US" sz="5400" b="1" dirty="0">
                <a:solidFill>
                  <a:schemeClr val="tx1"/>
                </a:solidFill>
                <a:latin typeface="Century Gothic" panose="020B0502020202020204" pitchFamily="34" charset="0"/>
              </a:rPr>
              <a:t>Thank you!!</a:t>
            </a:r>
          </a:p>
        </p:txBody>
      </p:sp>
      <p:sp>
        <p:nvSpPr>
          <p:cNvPr id="4" name="TextBox 3">
            <a:extLst>
              <a:ext uri="{FF2B5EF4-FFF2-40B4-BE49-F238E27FC236}">
                <a16:creationId xmlns:a16="http://schemas.microsoft.com/office/drawing/2014/main" id="{2B5D8C9E-0034-4D64-623C-A15A29435E0F}"/>
              </a:ext>
            </a:extLst>
          </p:cNvPr>
          <p:cNvSpPr txBox="1"/>
          <p:nvPr/>
        </p:nvSpPr>
        <p:spPr>
          <a:xfrm>
            <a:off x="649574" y="5922146"/>
            <a:ext cx="71188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lumMod val="50000"/>
                  </a:prstClr>
                </a:solidFill>
                <a:effectLst/>
                <a:uLnTx/>
                <a:uFillTx/>
                <a:latin typeface="Georgia" panose="02040502050405020303" pitchFamily="18" charset="0"/>
                <a:ea typeface="+mn-ea"/>
                <a:cs typeface="+mn-cs"/>
              </a:rPr>
              <a:t>To submit Q&amp;A questions, go to </a:t>
            </a:r>
            <a:r>
              <a:rPr kumimoji="0" lang="en-US" sz="1600" b="0" i="1" u="none" strike="noStrike" kern="1200" cap="none" spc="0" normalizeH="0" baseline="0" noProof="0" dirty="0">
                <a:ln>
                  <a:noFill/>
                </a:ln>
                <a:solidFill>
                  <a:prstClr val="white">
                    <a:lumMod val="50000"/>
                  </a:prstClr>
                </a:solidFill>
                <a:effectLst/>
                <a:uLnTx/>
                <a:uFillTx/>
                <a:latin typeface="Georgia" panose="02040502050405020303" pitchFamily="18" charset="0"/>
                <a:ea typeface="+mn-ea"/>
                <a:cs typeface="+mn-cs"/>
                <a:hlinkClick r:id="rId2">
                  <a:extLst>
                    <a:ext uri="{A12FA001-AC4F-418D-AE19-62706E023703}">
                      <ahyp:hlinkClr xmlns:ahyp="http://schemas.microsoft.com/office/drawing/2018/hyperlinkcolor" val="tx"/>
                    </a:ext>
                  </a:extLst>
                </a:hlinkClick>
              </a:rPr>
              <a:t>www.menti.com</a:t>
            </a:r>
            <a:r>
              <a:rPr kumimoji="0" lang="en-US" sz="1600" b="0" i="1" u="none" strike="noStrike" kern="1200" cap="none" spc="0" normalizeH="0" baseline="0" noProof="0" dirty="0">
                <a:ln>
                  <a:noFill/>
                </a:ln>
                <a:solidFill>
                  <a:prstClr val="white">
                    <a:lumMod val="50000"/>
                  </a:prstClr>
                </a:solidFill>
                <a:effectLst/>
                <a:uLnTx/>
                <a:uFillTx/>
                <a:latin typeface="Georgia" panose="02040502050405020303" pitchFamily="18" charset="0"/>
                <a:ea typeface="+mn-ea"/>
                <a:cs typeface="+mn-cs"/>
              </a:rPr>
              <a:t> &amp; enter code 5535 6338 </a:t>
            </a:r>
          </a:p>
        </p:txBody>
      </p:sp>
    </p:spTree>
    <p:extLst>
      <p:ext uri="{BB962C8B-B14F-4D97-AF65-F5344CB8AC3E}">
        <p14:creationId xmlns:p14="http://schemas.microsoft.com/office/powerpoint/2010/main" val="288888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100051" y="812731"/>
            <a:ext cx="10195478" cy="35661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Arial"/>
              <a:buNone/>
            </a:pPr>
            <a:br>
              <a:rPr lang="es-ES" sz="3600">
                <a:solidFill>
                  <a:schemeClr val="dk1"/>
                </a:solidFill>
              </a:rPr>
            </a:br>
            <a:r>
              <a:rPr lang="es-ES" sz="3600" b="1">
                <a:solidFill>
                  <a:schemeClr val="dk1"/>
                </a:solidFill>
                <a:latin typeface="Gill Sans"/>
                <a:ea typeface="Gill Sans"/>
                <a:cs typeface="Gill Sans"/>
                <a:sym typeface="Gill Sans"/>
              </a:rPr>
              <a:t>Implementation and evolution of a community health worker-led COVID-19 contact tracing intervention in Chiapas, Mexico </a:t>
            </a:r>
            <a:br>
              <a:rPr lang="es-ES" sz="3600" b="1">
                <a:solidFill>
                  <a:schemeClr val="dk1"/>
                </a:solidFill>
                <a:latin typeface="Gill Sans"/>
                <a:ea typeface="Gill Sans"/>
                <a:cs typeface="Gill Sans"/>
                <a:sym typeface="Gill Sans"/>
              </a:rPr>
            </a:br>
            <a:endParaRPr sz="3600">
              <a:solidFill>
                <a:schemeClr val="dk1"/>
              </a:solidFill>
              <a:latin typeface="Gill Sans"/>
              <a:ea typeface="Gill Sans"/>
              <a:cs typeface="Gill Sans"/>
              <a:sym typeface="Gill Sans"/>
            </a:endParaRPr>
          </a:p>
        </p:txBody>
      </p:sp>
      <p:sp>
        <p:nvSpPr>
          <p:cNvPr id="99" name="Google Shape;99;p1"/>
          <p:cNvSpPr txBox="1"/>
          <p:nvPr/>
        </p:nvSpPr>
        <p:spPr>
          <a:xfrm>
            <a:off x="1100051" y="4904510"/>
            <a:ext cx="10195478" cy="4488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none" strike="noStrike" kern="0" cap="none" spc="0" normalizeH="0" baseline="0" noProof="0">
                <a:ln>
                  <a:noFill/>
                </a:ln>
                <a:solidFill>
                  <a:srgbClr val="000000"/>
                </a:solidFill>
                <a:effectLst/>
                <a:uLnTx/>
                <a:uFillTx/>
                <a:latin typeface="Gill Sans"/>
                <a:ea typeface="Gill Sans"/>
                <a:cs typeface="Gill Sans"/>
                <a:sym typeface="Gill Sans"/>
              </a:rPr>
              <a:t>Zeus Aranda Remon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none" strike="noStrike" kern="0" cap="none" spc="0" normalizeH="0" baseline="0" noProof="0">
                <a:ln>
                  <a:noFill/>
                </a:ln>
                <a:solidFill>
                  <a:srgbClr val="000000"/>
                </a:solidFill>
                <a:effectLst/>
                <a:uLnTx/>
                <a:uFillTx/>
                <a:latin typeface="Gill Sans"/>
                <a:ea typeface="Gill Sans"/>
                <a:cs typeface="Gill Sans"/>
                <a:sym typeface="Gill Sans"/>
              </a:rPr>
              <a:t>Research &amp; Impact Coordinator, Partners In Health Mexico (Compañeros En Salud)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00" name="Google Shape;100;p1"/>
          <p:cNvPicPr preferRelativeResize="0"/>
          <p:nvPr/>
        </p:nvPicPr>
        <p:blipFill rotWithShape="1">
          <a:blip r:embed="rId3">
            <a:alphaModFix/>
          </a:blip>
          <a:srcRect/>
          <a:stretch/>
        </p:blipFill>
        <p:spPr>
          <a:xfrm>
            <a:off x="1204998" y="5511341"/>
            <a:ext cx="1217717" cy="482330"/>
          </a:xfrm>
          <a:prstGeom prst="rect">
            <a:avLst/>
          </a:prstGeom>
          <a:noFill/>
          <a:ln>
            <a:noFill/>
          </a:ln>
        </p:spPr>
      </p:pic>
      <p:pic>
        <p:nvPicPr>
          <p:cNvPr id="101" name="Google Shape;101;p1"/>
          <p:cNvPicPr preferRelativeResize="0"/>
          <p:nvPr/>
        </p:nvPicPr>
        <p:blipFill rotWithShape="1">
          <a:blip r:embed="rId4">
            <a:alphaModFix/>
          </a:blip>
          <a:srcRect t="23807" b="69096"/>
          <a:stretch/>
        </p:blipFill>
        <p:spPr>
          <a:xfrm>
            <a:off x="0" y="6341108"/>
            <a:ext cx="12192001" cy="579222"/>
          </a:xfrm>
          <a:prstGeom prst="rect">
            <a:avLst/>
          </a:prstGeom>
          <a:noFill/>
          <a:ln>
            <a:noFill/>
          </a:ln>
        </p:spPr>
      </p:pic>
      <p:sp>
        <p:nvSpPr>
          <p:cNvPr id="102" name="Google Shape;102;p1"/>
          <p:cNvSpPr txBox="1"/>
          <p:nvPr/>
        </p:nvSpPr>
        <p:spPr>
          <a:xfrm>
            <a:off x="7194424" y="4135271"/>
            <a:ext cx="3975158" cy="448887"/>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none" strike="noStrike" kern="0" cap="none" spc="0" normalizeH="0" baseline="0" noProof="0">
                <a:ln>
                  <a:noFill/>
                </a:ln>
                <a:solidFill>
                  <a:srgbClr val="000000"/>
                </a:solidFill>
                <a:effectLst/>
                <a:uLnTx/>
                <a:uFillTx/>
                <a:latin typeface="Gill Sans"/>
                <a:ea typeface="Gill Sans"/>
                <a:cs typeface="Gill Sans"/>
                <a:sym typeface="Gill Sans"/>
              </a:rPr>
              <a:t>November 4, 2022</a:t>
            </a: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9" name="Google Shape;109;p2"/>
          <p:cNvSpPr txBox="1"/>
          <p:nvPr/>
        </p:nvSpPr>
        <p:spPr>
          <a:xfrm>
            <a:off x="1340600" y="2358137"/>
            <a:ext cx="9510799" cy="4236957"/>
          </a:xfrm>
          <a:prstGeom prst="rect">
            <a:avLst/>
          </a:prstGeom>
          <a:noFill/>
          <a:ln>
            <a:noFill/>
          </a:ln>
        </p:spPr>
        <p:txBody>
          <a:bodyPr spcFirstLastPara="1" wrap="square" lIns="0" tIns="45700" rIns="0" bIns="45700" anchor="t" anchorCtr="0">
            <a:noAutofit/>
          </a:bodyPr>
          <a:lstStyle/>
          <a:p>
            <a:pPr marL="91440" marR="0" lvl="0" indent="0" algn="l" defTabSz="914400" rtl="0" eaLnBrk="1" fontAlgn="auto" latinLnBrk="0" hangingPunct="1">
              <a:lnSpc>
                <a:spcPct val="120000"/>
              </a:lnSpc>
              <a:spcBef>
                <a:spcPts val="0"/>
              </a:spcBef>
              <a:spcAft>
                <a:spcPts val="0"/>
              </a:spcAft>
              <a:buClr>
                <a:srgbClr val="A5B592"/>
              </a:buClr>
              <a:buSzPts val="1600"/>
              <a:buFont typeface="Calibri"/>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10000"/>
              </a:lnSpc>
              <a:spcBef>
                <a:spcPts val="1400"/>
              </a:spcBef>
              <a:spcAft>
                <a:spcPts val="0"/>
              </a:spcAft>
              <a:buClr>
                <a:srgbClr val="A5B592"/>
              </a:buClr>
              <a:buSzPts val="1400"/>
              <a:buFont typeface="Calibri"/>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10000"/>
              </a:lnSpc>
              <a:spcBef>
                <a:spcPts val="1400"/>
              </a:spcBef>
              <a:spcAft>
                <a:spcPts val="0"/>
              </a:spcAft>
              <a:buClr>
                <a:srgbClr val="A5B592"/>
              </a:buClr>
              <a:buSzPts val="1400"/>
              <a:buFont typeface="Calibri"/>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10" name="Google Shape;110;p2"/>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11" name="Google Shape;111;p2"/>
          <p:cNvSpPr/>
          <p:nvPr/>
        </p:nvSpPr>
        <p:spPr>
          <a:xfrm>
            <a:off x="1097280" y="2358960"/>
            <a:ext cx="9412382" cy="34163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Zeus Aranda</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1,2</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Sandra Vázquez</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Anuraag Gopaluni</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3</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Laura Martínez</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4</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Mayra Ramírez</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Ariwame Jiménez</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Daniel Bernal</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5</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Ana L. Rodríguez</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1,6</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Selene Chacón</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6</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Bruno Vargas</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Isabel R. Fulcher</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7,8</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Dale A. Barnhart</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7,9</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 </a:t>
            </a:r>
            <a:r>
              <a:rPr kumimoji="0" lang="es-ES" sz="1700" b="1" i="0" u="none" strike="noStrike" kern="0" cap="none" spc="0" normalizeH="0" baseline="0" noProof="0">
                <a:ln>
                  <a:noFill/>
                </a:ln>
                <a:solidFill>
                  <a:srgbClr val="000000"/>
                </a:solidFill>
                <a:effectLst/>
                <a:uLnTx/>
                <a:uFillTx/>
                <a:latin typeface="Arial"/>
                <a:ea typeface="Arial"/>
                <a:cs typeface="Arial"/>
                <a:sym typeface="Arial"/>
              </a:rPr>
              <a:t>Cross-site COVID-19 Syndromic Surveillance Working Group</a:t>
            </a:r>
            <a:endParaRPr kumimoji="0" sz="13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1"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1</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Partners In Health Mexico (Compañeros En Salud), Ángel Albino Corzo, Chiapas, México.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2</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Departamento de Salud, El Colegio de la Frontera Sur, San Cristóbal de las Casas, Chiapas, México.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3</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Department of Biostatistics, Harvard T.H. Chan School of Public Health, Boston, MA, USA.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4</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Partners In Health Peru (Socios En Salud), Lima, Perú.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5</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Escuela de Gobierno y Transformación Pública, Instituto Tecnológico de Monterrey, Ciudad de México, México.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6</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Instituto Nacional de Salud Pública/Escuela de Salud Pública de México, Cuernavaca, Morelos, México.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7</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Department of Global Health and Social Medicine, Harvard Medical School, Boston, MA, USA.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8</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Harvard Data Science Initiative, Boston, MA, USA. </a:t>
            </a:r>
            <a:r>
              <a:rPr kumimoji="0" lang="es-ES" sz="1700" b="0" i="0" u="none" strike="noStrike" kern="0" cap="none" spc="0" normalizeH="0" baseline="30000" noProof="0">
                <a:ln>
                  <a:noFill/>
                </a:ln>
                <a:solidFill>
                  <a:srgbClr val="000000"/>
                </a:solidFill>
                <a:effectLst/>
                <a:uLnTx/>
                <a:uFillTx/>
                <a:latin typeface="Arial"/>
                <a:ea typeface="Arial"/>
                <a:cs typeface="Arial"/>
                <a:sym typeface="Arial"/>
              </a:rPr>
              <a:t>9</a:t>
            </a:r>
            <a:r>
              <a:rPr kumimoji="0" lang="es-ES" sz="1700" b="0" i="0" u="none" strike="noStrike" kern="0" cap="none" spc="0" normalizeH="0" baseline="0" noProof="0">
                <a:ln>
                  <a:noFill/>
                </a:ln>
                <a:solidFill>
                  <a:srgbClr val="000000"/>
                </a:solidFill>
                <a:effectLst/>
                <a:uLnTx/>
                <a:uFillTx/>
                <a:latin typeface="Arial"/>
                <a:ea typeface="Arial"/>
                <a:cs typeface="Arial"/>
                <a:sym typeface="Arial"/>
              </a:rPr>
              <a:t>Partners In Health Rwanda (Inshuti Mu Buzima), Kigali, Rwanda.</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12;p2"/>
          <p:cNvSpPr txBox="1">
            <a:spLocks noGrp="1"/>
          </p:cNvSpPr>
          <p:nvPr>
            <p:ph type="body" idx="1"/>
          </p:nvPr>
        </p:nvSpPr>
        <p:spPr>
          <a:xfrm>
            <a:off x="1107180" y="1267069"/>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Authors</a:t>
            </a:r>
            <a:endParaRPr sz="2000" b="1">
              <a:solidFill>
                <a:schemeClr val="dk1"/>
              </a:solidFill>
            </a:endParaRPr>
          </a:p>
        </p:txBody>
      </p:sp>
      <p:pic>
        <p:nvPicPr>
          <p:cNvPr id="113" name="Google Shape;113;p2" descr="Archivo:Chiapas in Mexico (location map scheme).svg - Wikipedia, la  enciclopedia libre"/>
          <p:cNvPicPr preferRelativeResize="0"/>
          <p:nvPr/>
        </p:nvPicPr>
        <p:blipFill rotWithShape="1">
          <a:blip r:embed="rId4">
            <a:alphaModFix/>
          </a:blip>
          <a:srcRect/>
          <a:stretch/>
        </p:blipFill>
        <p:spPr>
          <a:xfrm>
            <a:off x="7862392" y="-12848"/>
            <a:ext cx="2910683" cy="1902201"/>
          </a:xfrm>
          <a:prstGeom prst="rect">
            <a:avLst/>
          </a:prstGeom>
          <a:noFill/>
          <a:ln>
            <a:noFill/>
          </a:ln>
        </p:spPr>
      </p:pic>
      <p:sp>
        <p:nvSpPr>
          <p:cNvPr id="114" name="Google Shape;114;p2"/>
          <p:cNvSpPr txBox="1"/>
          <p:nvPr/>
        </p:nvSpPr>
        <p:spPr>
          <a:xfrm rot="-5400000">
            <a:off x="10087200" y="958724"/>
            <a:ext cx="1620000" cy="2616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a:ln>
                  <a:noFill/>
                </a:ln>
                <a:solidFill>
                  <a:srgbClr val="000000"/>
                </a:solidFill>
                <a:effectLst/>
                <a:uLnTx/>
                <a:uFillTx/>
                <a:latin typeface="Arial"/>
                <a:ea typeface="Arial"/>
                <a:cs typeface="Arial"/>
                <a:sym typeface="Arial"/>
              </a:rPr>
              <a:t>Wikimedia Commons</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Background</a:t>
            </a:r>
            <a:endParaRPr sz="2000" b="1">
              <a:solidFill>
                <a:schemeClr val="dk1"/>
              </a:solidFill>
            </a:endParaRPr>
          </a:p>
        </p:txBody>
      </p:sp>
      <p:sp>
        <p:nvSpPr>
          <p:cNvPr id="121" name="Google Shape;121;p3"/>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2" name="Google Shape;122;p3"/>
          <p:cNvSpPr/>
          <p:nvPr/>
        </p:nvSpPr>
        <p:spPr>
          <a:xfrm>
            <a:off x="1097280" y="2194626"/>
            <a:ext cx="10148652" cy="3785652"/>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Between February 2020 and mid-August 2022, Mexico reported nearly 7.2 million confirmed COVID-19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cases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and over 342,000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deaths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Mexico was the country with the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second highest rate of excess mortality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due to the COVID-19 pandemic for the period January 2020 to December 2021, with 325 estimated deaths per 100,000 inhabitants.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People living in already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marginalized areas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is more likely to present with severe symptoms of COVID-19 disease.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Chiapas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the poorest state in Mexico, has suffered disproportionately from the ongoing health emergency; it has experienced an exacerbation of pre-existing shortages of health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professionals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medical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supplies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and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beds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8415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18415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18415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In this context, SARS-CoV-2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infection prevention and control interventions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that can reduce the number of cases, especially among high-risk patients who are more likely to require hospitalization, are critically important.</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742950" marR="0" lvl="1" indent="-18415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23" name="Google Shape;123;p3"/>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24" name="Google Shape;124;p3"/>
          <p:cNvSpPr/>
          <p:nvPr/>
        </p:nvSpPr>
        <p:spPr>
          <a:xfrm>
            <a:off x="5585484" y="4603667"/>
            <a:ext cx="534300" cy="534300"/>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25" name="Google Shape;125;p3"/>
          <p:cNvPicPr preferRelativeResize="0"/>
          <p:nvPr/>
        </p:nvPicPr>
        <p:blipFill rotWithShape="1">
          <a:blip r:embed="rId4">
            <a:alphaModFix/>
          </a:blip>
          <a:srcRect/>
          <a:stretch/>
        </p:blipFill>
        <p:spPr>
          <a:xfrm>
            <a:off x="7888299" y="0"/>
            <a:ext cx="2858871" cy="1906140"/>
          </a:xfrm>
          <a:prstGeom prst="rect">
            <a:avLst/>
          </a:prstGeom>
          <a:noFill/>
          <a:ln>
            <a:noFill/>
          </a:ln>
        </p:spPr>
      </p:pic>
      <p:sp>
        <p:nvSpPr>
          <p:cNvPr id="126" name="Google Shape;126;p3"/>
          <p:cNvSpPr txBox="1"/>
          <p:nvPr/>
        </p:nvSpPr>
        <p:spPr>
          <a:xfrm>
            <a:off x="1098450" y="6361526"/>
            <a:ext cx="9984900" cy="430800"/>
          </a:xfrm>
          <a:prstGeom prst="rect">
            <a:avLst/>
          </a:prstGeom>
          <a:solidFill>
            <a:srgbClr val="BFBFBF"/>
          </a:solidFill>
          <a:ln>
            <a:noFill/>
          </a:ln>
        </p:spPr>
        <p:txBody>
          <a:bodyPr spcFirstLastPara="1" wrap="square" lIns="91425" tIns="45700" rIns="91425" bIns="45700" anchor="t" anchorCtr="0">
            <a:spAutoFit/>
          </a:bodyPr>
          <a:lstStyle/>
          <a:p>
            <a:pPr marL="285750" marR="0" lvl="0" indent="-2794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s-ES" sz="1100" b="0" i="0" u="none" strike="noStrike" kern="0" cap="none" spc="0" normalizeH="0" baseline="0" noProof="0">
                <a:ln>
                  <a:noFill/>
                </a:ln>
                <a:solidFill>
                  <a:srgbClr val="000000"/>
                </a:solidFill>
                <a:effectLst/>
                <a:uLnTx/>
                <a:uFillTx/>
                <a:latin typeface="Arial"/>
                <a:ea typeface="Arial"/>
                <a:cs typeface="Arial"/>
                <a:sym typeface="Arial"/>
              </a:rPr>
              <a:t>CONACYT - CentroGeo - GeoInt - DataLab. COVID-19 Tablero México. 2022.</a:t>
            </a:r>
            <a:endParaRPr kumimoji="0" sz="1300" b="0" i="0" u="none" strike="noStrike" kern="0" cap="none" spc="0" normalizeH="0" baseline="0" noProof="0">
              <a:ln>
                <a:noFill/>
              </a:ln>
              <a:solidFill>
                <a:srgbClr val="000000"/>
              </a:solidFill>
              <a:effectLst/>
              <a:uLnTx/>
              <a:uFillTx/>
              <a:latin typeface="Arial"/>
              <a:cs typeface="Arial"/>
              <a:sym typeface="Arial"/>
            </a:endParaRPr>
          </a:p>
          <a:p>
            <a:pPr marL="285750" marR="0" lvl="0" indent="-2794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s-ES" sz="1100" b="0" i="0" u="none" strike="noStrike" kern="0" cap="none" spc="0" normalizeH="0" baseline="0" noProof="0">
                <a:ln>
                  <a:noFill/>
                </a:ln>
                <a:solidFill>
                  <a:srgbClr val="000000"/>
                </a:solidFill>
                <a:effectLst/>
                <a:uLnTx/>
                <a:uFillTx/>
                <a:latin typeface="Arial"/>
                <a:ea typeface="Arial"/>
                <a:cs typeface="Arial"/>
                <a:sym typeface="Arial"/>
              </a:rPr>
              <a:t>Ortiz-Hernández L, Pérez-Sastré MA. Inequidades sociales en la progresión de la COVID-19 en población mexicana. Rev Panam Salud Pública. 2020.</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Background</a:t>
            </a:r>
            <a:endParaRPr sz="2000" b="1">
              <a:solidFill>
                <a:schemeClr val="dk1"/>
              </a:solidFill>
            </a:endParaRPr>
          </a:p>
        </p:txBody>
      </p:sp>
      <p:sp>
        <p:nvSpPr>
          <p:cNvPr id="133" name="Google Shape;133;p4"/>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4" name="Google Shape;134;p4"/>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35" name="Google Shape;135;p4"/>
          <p:cNvSpPr/>
          <p:nvPr/>
        </p:nvSpPr>
        <p:spPr>
          <a:xfrm>
            <a:off x="1097280" y="4218822"/>
            <a:ext cx="2146854" cy="1855446"/>
          </a:xfrm>
          <a:prstGeom prst="rect">
            <a:avLst/>
          </a:prstGeom>
          <a:solidFill>
            <a:schemeClr val="lt1"/>
          </a:solidFill>
          <a:ln>
            <a:noFill/>
          </a:ln>
        </p:spPr>
        <p:txBody>
          <a:bodyPr spcFirstLastPara="1" wrap="square" lIns="91425" tIns="45700" rIns="91425" bIns="45700" anchor="ctr" anchorCtr="0">
            <a:noAutofit/>
          </a:bodyPr>
          <a:lstStyle/>
          <a:p>
            <a:pPr marL="285750" marR="0" lvl="0" indent="-20955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1</a:t>
            </a:r>
            <a:r>
              <a:rPr kumimoji="0" lang="es-ES" sz="1200" b="0" i="0" u="none" strike="noStrike" kern="0" cap="none" spc="0" normalizeH="0" baseline="30000" noProof="0">
                <a:ln>
                  <a:noFill/>
                </a:ln>
                <a:solidFill>
                  <a:srgbClr val="000000"/>
                </a:solidFill>
                <a:effectLst/>
                <a:uLnTx/>
                <a:uFillTx/>
                <a:latin typeface="Arial"/>
                <a:ea typeface="Arial"/>
                <a:cs typeface="Arial"/>
                <a:sym typeface="Arial"/>
              </a:rPr>
              <a:t>st</a:t>
            </a: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 COVID case in Chiapas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45 CHWs assigned to support contact tracing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CHWs receive PPE and training on contact tracing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Paper-based data collection entered in a CommCare app by CHW supervisor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36;p4"/>
          <p:cNvSpPr txBox="1"/>
          <p:nvPr/>
        </p:nvSpPr>
        <p:spPr>
          <a:xfrm>
            <a:off x="1740012" y="4016801"/>
            <a:ext cx="861390"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Mar 2020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37;p4"/>
          <p:cNvSpPr/>
          <p:nvPr/>
        </p:nvSpPr>
        <p:spPr>
          <a:xfrm>
            <a:off x="5993353" y="4420387"/>
            <a:ext cx="2146854" cy="131428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10 dedicated CHWs assigned to support contact tracing and receive additional incentives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New version of the contact tracing app ease digital data collection by CHWs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4"/>
          <p:cNvSpPr txBox="1"/>
          <p:nvPr/>
        </p:nvSpPr>
        <p:spPr>
          <a:xfrm>
            <a:off x="6557554" y="4012208"/>
            <a:ext cx="861390"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Oct 2020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39;p4"/>
          <p:cNvSpPr/>
          <p:nvPr/>
        </p:nvSpPr>
        <p:spPr>
          <a:xfrm>
            <a:off x="9017300" y="4581269"/>
            <a:ext cx="2140844" cy="941645"/>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New algorithm for contact follow-up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New version of contract tracing app launched to accommodate new follow-up schedule for contacts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0955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0" name="Google Shape;140;p4"/>
          <p:cNvSpPr txBox="1"/>
          <p:nvPr/>
        </p:nvSpPr>
        <p:spPr>
          <a:xfrm>
            <a:off x="9678293" y="4012517"/>
            <a:ext cx="861390"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Mar 2021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4"/>
          <p:cNvSpPr/>
          <p:nvPr/>
        </p:nvSpPr>
        <p:spPr>
          <a:xfrm>
            <a:off x="4004564" y="4303054"/>
            <a:ext cx="2146854" cy="600672"/>
          </a:xfrm>
          <a:prstGeom prst="rect">
            <a:avLst/>
          </a:prstGeom>
          <a:noFill/>
          <a:ln>
            <a:noFill/>
          </a:ln>
        </p:spPr>
        <p:txBody>
          <a:bodyPr spcFirstLastPara="1" wrap="square" lIns="91425" tIns="45700" rIns="91425" bIns="45700"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CHWs begin entering data directly into the App</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2" name="Google Shape;142;p4"/>
          <p:cNvSpPr txBox="1"/>
          <p:nvPr/>
        </p:nvSpPr>
        <p:spPr>
          <a:xfrm>
            <a:off x="4620359" y="4016800"/>
            <a:ext cx="861390" cy="27699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a:ln>
                  <a:noFill/>
                </a:ln>
                <a:solidFill>
                  <a:srgbClr val="000000"/>
                </a:solidFill>
                <a:effectLst/>
                <a:uLnTx/>
                <a:uFillTx/>
                <a:latin typeface="Arial"/>
                <a:ea typeface="Arial"/>
                <a:cs typeface="Arial"/>
                <a:sym typeface="Arial"/>
              </a:rPr>
              <a:t>Sep 2020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4"/>
          <p:cNvSpPr/>
          <p:nvPr/>
        </p:nvSpPr>
        <p:spPr>
          <a:xfrm>
            <a:off x="1097280" y="2135252"/>
            <a:ext cx="10303032" cy="132343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In March 2020,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Compañeros En Salud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implemented a community health worker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CHW</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)-led contact tracing intervention in eight rural communities of the Fraylesca and Sierra Mariscal regions.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For all patients in eight outpatient clinics who met the Mexican MoH definition for a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suspected COVID-19 case</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and their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contacts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who accepted the intervention.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All data were recorded in a CommCare-based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mobile app</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4" name="Google Shape;144;p4"/>
          <p:cNvCxnSpPr/>
          <p:nvPr/>
        </p:nvCxnSpPr>
        <p:spPr>
          <a:xfrm>
            <a:off x="1211283" y="3636678"/>
            <a:ext cx="9880270" cy="0"/>
          </a:xfrm>
          <a:prstGeom prst="straightConnector1">
            <a:avLst/>
          </a:prstGeom>
          <a:noFill/>
          <a:ln w="12700" cap="flat" cmpd="sng">
            <a:solidFill>
              <a:schemeClr val="accent1"/>
            </a:solidFill>
            <a:prstDash val="solid"/>
            <a:round/>
            <a:headEnd type="none" w="sm" len="sm"/>
            <a:tailEnd type="triangle" w="med" len="med"/>
          </a:ln>
        </p:spPr>
      </p:cxnSp>
      <p:cxnSp>
        <p:nvCxnSpPr>
          <p:cNvPr id="145" name="Google Shape;145;p4"/>
          <p:cNvCxnSpPr/>
          <p:nvPr/>
        </p:nvCxnSpPr>
        <p:spPr>
          <a:xfrm>
            <a:off x="2170707" y="3635085"/>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6" name="Google Shape;146;p4"/>
          <p:cNvCxnSpPr/>
          <p:nvPr/>
        </p:nvCxnSpPr>
        <p:spPr>
          <a:xfrm>
            <a:off x="5058473" y="3645724"/>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7" name="Google Shape;147;p4"/>
          <p:cNvCxnSpPr/>
          <p:nvPr/>
        </p:nvCxnSpPr>
        <p:spPr>
          <a:xfrm>
            <a:off x="7012463" y="3645723"/>
            <a:ext cx="0" cy="371077"/>
          </a:xfrm>
          <a:prstGeom prst="straightConnector1">
            <a:avLst/>
          </a:prstGeom>
          <a:noFill/>
          <a:ln w="12700" cap="flat" cmpd="sng">
            <a:solidFill>
              <a:schemeClr val="accent1"/>
            </a:solidFill>
            <a:prstDash val="solid"/>
            <a:round/>
            <a:headEnd type="none" w="sm" len="sm"/>
            <a:tailEnd type="none" w="sm" len="sm"/>
          </a:ln>
        </p:spPr>
      </p:cxnSp>
      <p:cxnSp>
        <p:nvCxnSpPr>
          <p:cNvPr id="148" name="Google Shape;148;p4"/>
          <p:cNvCxnSpPr/>
          <p:nvPr/>
        </p:nvCxnSpPr>
        <p:spPr>
          <a:xfrm>
            <a:off x="10136781" y="3645723"/>
            <a:ext cx="0" cy="371077"/>
          </a:xfrm>
          <a:prstGeom prst="straightConnector1">
            <a:avLst/>
          </a:prstGeom>
          <a:noFill/>
          <a:ln w="12700" cap="flat" cmpd="sng">
            <a:solidFill>
              <a:schemeClr val="accent1"/>
            </a:solidFill>
            <a:prstDash val="solid"/>
            <a:round/>
            <a:headEnd type="none" w="sm" len="sm"/>
            <a:tailEnd type="none" w="sm" len="sm"/>
          </a:ln>
        </p:spPr>
      </p:cxnSp>
      <p:pic>
        <p:nvPicPr>
          <p:cNvPr id="149" name="Google Shape;149;p4"/>
          <p:cNvPicPr preferRelativeResize="0"/>
          <p:nvPr/>
        </p:nvPicPr>
        <p:blipFill rotWithShape="1">
          <a:blip r:embed="rId4">
            <a:alphaModFix/>
          </a:blip>
          <a:srcRect/>
          <a:stretch/>
        </p:blipFill>
        <p:spPr>
          <a:xfrm>
            <a:off x="7888299" y="0"/>
            <a:ext cx="2858871" cy="19061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5"/>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Methodology</a:t>
            </a:r>
            <a:endParaRPr sz="2000" b="1">
              <a:solidFill>
                <a:schemeClr val="dk1"/>
              </a:solidFill>
            </a:endParaRPr>
          </a:p>
        </p:txBody>
      </p:sp>
      <p:sp>
        <p:nvSpPr>
          <p:cNvPr id="156" name="Google Shape;156;p5"/>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57" name="Google Shape;157;p5"/>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58" name="Google Shape;158;p5"/>
          <p:cNvSpPr/>
          <p:nvPr/>
        </p:nvSpPr>
        <p:spPr>
          <a:xfrm>
            <a:off x="1097280" y="2135252"/>
            <a:ext cx="4745380" cy="3416320"/>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In this study we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documented</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 the implementation and evolution of the intervention and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assessed </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a)the evolution of two process indicators (contact tracing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coverage</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 and successful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completion</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 of contact tracing) and one outcome indicator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incidence</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 of suspected COVID-19 among contacts) using descriptive statistics and b)their association with demographic characteristics of contacts and the intervention period using inferential statistics (univariate and multivariate logistic regression).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9" name="Google Shape;159;p5"/>
          <p:cNvPicPr preferRelativeResize="0"/>
          <p:nvPr/>
        </p:nvPicPr>
        <p:blipFill rotWithShape="1">
          <a:blip r:embed="rId4">
            <a:alphaModFix/>
          </a:blip>
          <a:srcRect/>
          <a:stretch/>
        </p:blipFill>
        <p:spPr>
          <a:xfrm>
            <a:off x="6638307" y="2282371"/>
            <a:ext cx="4138056" cy="27587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Results</a:t>
            </a:r>
            <a:endParaRPr sz="2000" b="1">
              <a:solidFill>
                <a:schemeClr val="dk1"/>
              </a:solidFill>
            </a:endParaRPr>
          </a:p>
        </p:txBody>
      </p:sp>
      <p:sp>
        <p:nvSpPr>
          <p:cNvPr id="166" name="Google Shape;166;p6"/>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67" name="Google Shape;167;p6"/>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68" name="Google Shape;168;p6"/>
          <p:cNvSpPr/>
          <p:nvPr/>
        </p:nvSpPr>
        <p:spPr>
          <a:xfrm>
            <a:off x="1097280" y="2135252"/>
            <a:ext cx="4745380" cy="3046988"/>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From a roster of 2,177 named contacts, 1,187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54.5%</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received at least one home visit by a CHW and 560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25.7%</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had successful completion of contact tracing according to intervention guidelines.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Of 560 contacts with complete contact tracing, 93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16.6%</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became suspected COVID-19 cases. </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We observed significant associations between sex and coverage (</a:t>
            </a:r>
            <a:r>
              <a:rPr kumimoji="0" lang="es-ES" sz="1600" b="0" i="1" u="none" strike="noStrike" kern="0" cap="none" spc="0" normalizeH="0" baseline="0" noProof="0">
                <a:ln>
                  <a:noFill/>
                </a:ln>
                <a:solidFill>
                  <a:srgbClr val="000000"/>
                </a:solidFill>
                <a:effectLst/>
                <a:uLnTx/>
                <a:uFillTx/>
                <a:latin typeface="Arial"/>
                <a:ea typeface="Arial"/>
                <a:cs typeface="Arial"/>
                <a:sym typeface="Arial"/>
              </a:rPr>
              <a:t>p</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 0.006), sex and complete contact tracing (</a:t>
            </a:r>
            <a:r>
              <a:rPr kumimoji="0" lang="es-ES" sz="1600" b="0" i="1" u="none" strike="noStrike" kern="0" cap="none" spc="0" normalizeH="0" baseline="0" noProof="0">
                <a:ln>
                  <a:noFill/>
                </a:ln>
                <a:solidFill>
                  <a:srgbClr val="000000"/>
                </a:solidFill>
                <a:effectLst/>
                <a:uLnTx/>
                <a:uFillTx/>
                <a:latin typeface="Arial"/>
                <a:ea typeface="Arial"/>
                <a:cs typeface="Arial"/>
                <a:sym typeface="Arial"/>
              </a:rPr>
              <a:t>p</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 0.049), community of residence and complete contact tracing (</a:t>
            </a:r>
            <a:r>
              <a:rPr kumimoji="0" lang="es-ES" sz="1600" b="0" i="1" u="none" strike="noStrike" kern="0" cap="none" spc="0" normalizeH="0" baseline="0" noProof="0">
                <a:ln>
                  <a:noFill/>
                </a:ln>
                <a:solidFill>
                  <a:srgbClr val="000000"/>
                </a:solidFill>
                <a:effectLst/>
                <a:uLnTx/>
                <a:uFillTx/>
                <a:latin typeface="Arial"/>
                <a:ea typeface="Arial"/>
                <a:cs typeface="Arial"/>
                <a:sym typeface="Arial"/>
              </a:rPr>
              <a:t>p</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 0.005), and intervention period and both coverage and complete contact tracing (</a:t>
            </a:r>
            <a:r>
              <a:rPr kumimoji="0" lang="es-ES" sz="1600" b="0" i="1" u="none" strike="noStrike" kern="0" cap="none" spc="0" normalizeH="0" baseline="0" noProof="0">
                <a:ln>
                  <a:noFill/>
                </a:ln>
                <a:solidFill>
                  <a:srgbClr val="000000"/>
                </a:solidFill>
                <a:effectLst/>
                <a:uLnTx/>
                <a:uFillTx/>
                <a:latin typeface="Arial"/>
                <a:ea typeface="Arial"/>
                <a:cs typeface="Arial"/>
                <a:sym typeface="Arial"/>
              </a:rPr>
              <a:t>p</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&lt; 0.001). </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69" name="Google Shape;169;p6" descr="Figure 3"/>
          <p:cNvPicPr preferRelativeResize="0"/>
          <p:nvPr/>
        </p:nvPicPr>
        <p:blipFill rotWithShape="1">
          <a:blip r:embed="rId4">
            <a:alphaModFix/>
          </a:blip>
          <a:srcRect/>
          <a:stretch/>
        </p:blipFill>
        <p:spPr>
          <a:xfrm>
            <a:off x="6695826" y="2066387"/>
            <a:ext cx="4574225" cy="3295573"/>
          </a:xfrm>
          <a:prstGeom prst="rect">
            <a:avLst/>
          </a:prstGeom>
          <a:noFill/>
          <a:ln>
            <a:noFill/>
          </a:ln>
        </p:spPr>
      </p:pic>
      <p:sp>
        <p:nvSpPr>
          <p:cNvPr id="170" name="Google Shape;170;p6"/>
          <p:cNvSpPr/>
          <p:nvPr/>
        </p:nvSpPr>
        <p:spPr>
          <a:xfrm>
            <a:off x="6802702" y="5433211"/>
            <a:ext cx="428885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1" i="0" u="none" strike="noStrike" kern="0" cap="none" spc="0" normalizeH="0" baseline="0" noProof="0">
                <a:ln>
                  <a:noFill/>
                </a:ln>
                <a:solidFill>
                  <a:srgbClr val="000000"/>
                </a:solidFill>
                <a:effectLst/>
                <a:uLnTx/>
                <a:uFillTx/>
                <a:latin typeface="Arial"/>
                <a:ea typeface="Arial"/>
                <a:cs typeface="Arial"/>
                <a:sym typeface="Arial"/>
              </a:rPr>
              <a:t>Evolution of the Compañeros En Salud-contact tracing intervention outcomes from April 2020 to November 2021.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Question Mark with solid fill">
            <a:extLst>
              <a:ext uri="{FF2B5EF4-FFF2-40B4-BE49-F238E27FC236}">
                <a16:creationId xmlns:a16="http://schemas.microsoft.com/office/drawing/2014/main" id="{5DDAF8C6-3B48-9A5F-4EBC-465ECDB694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8349" y="401959"/>
            <a:ext cx="1385271" cy="1385271"/>
          </a:xfrm>
          <a:prstGeom prst="rect">
            <a:avLst/>
          </a:prstGeom>
        </p:spPr>
      </p:pic>
      <p:pic>
        <p:nvPicPr>
          <p:cNvPr id="12" name="Graphic 11" descr="Lightning bolt with solid fill">
            <a:extLst>
              <a:ext uri="{FF2B5EF4-FFF2-40B4-BE49-F238E27FC236}">
                <a16:creationId xmlns:a16="http://schemas.microsoft.com/office/drawing/2014/main" id="{D4BF3B66-F254-AF82-C705-1919FC4D44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16" y="402159"/>
            <a:ext cx="1384870" cy="1384870"/>
          </a:xfrm>
          <a:prstGeom prst="rect">
            <a:avLst/>
          </a:prstGeom>
        </p:spPr>
      </p:pic>
      <p:pic>
        <p:nvPicPr>
          <p:cNvPr id="15" name="Graphic 14" descr="Earth globe: Africa and Europe with solid fill">
            <a:extLst>
              <a:ext uri="{FF2B5EF4-FFF2-40B4-BE49-F238E27FC236}">
                <a16:creationId xmlns:a16="http://schemas.microsoft.com/office/drawing/2014/main" id="{7322A590-77AC-7E22-9C27-794C43BCE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01959"/>
            <a:ext cx="1385271" cy="1385271"/>
          </a:xfrm>
          <a:prstGeom prst="rect">
            <a:avLst/>
          </a:prstGeom>
        </p:spPr>
      </p:pic>
      <p:pic>
        <p:nvPicPr>
          <p:cNvPr id="24" name="Graphic 23" descr="Remote learning language with solid fill">
            <a:extLst>
              <a:ext uri="{FF2B5EF4-FFF2-40B4-BE49-F238E27FC236}">
                <a16:creationId xmlns:a16="http://schemas.microsoft.com/office/drawing/2014/main" id="{DB01A382-F23A-A391-1A14-5206D08CDC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4831" y="401959"/>
            <a:ext cx="1385271" cy="1385271"/>
          </a:xfrm>
          <a:prstGeom prst="rect">
            <a:avLst/>
          </a:prstGeom>
        </p:spPr>
      </p:pic>
      <p:sp>
        <p:nvSpPr>
          <p:cNvPr id="25" name="TextBox 24">
            <a:extLst>
              <a:ext uri="{FF2B5EF4-FFF2-40B4-BE49-F238E27FC236}">
                <a16:creationId xmlns:a16="http://schemas.microsoft.com/office/drawing/2014/main" id="{D3903ED6-2808-9E56-FF89-94D1F22829C2}"/>
              </a:ext>
            </a:extLst>
          </p:cNvPr>
          <p:cNvSpPr txBox="1"/>
          <p:nvPr/>
        </p:nvSpPr>
        <p:spPr>
          <a:xfrm>
            <a:off x="245779" y="1819768"/>
            <a:ext cx="2570111" cy="646331"/>
          </a:xfrm>
          <a:prstGeom prst="rect">
            <a:avLst/>
          </a:prstGeom>
          <a:noFill/>
        </p:spPr>
        <p:txBody>
          <a:bodyPr wrap="square" rtlCol="0">
            <a:spAutoFit/>
          </a:bodyPr>
          <a:lstStyle/>
          <a:p>
            <a:pPr algn="ctr"/>
            <a:r>
              <a:rPr lang="en-US" b="1" dirty="0">
                <a:latin typeface="Georgia" panose="02040502050405020303" pitchFamily="18" charset="0"/>
              </a:rPr>
              <a:t>Introduction &amp; Overview</a:t>
            </a:r>
          </a:p>
        </p:txBody>
      </p:sp>
      <p:sp>
        <p:nvSpPr>
          <p:cNvPr id="26" name="TextBox 25">
            <a:extLst>
              <a:ext uri="{FF2B5EF4-FFF2-40B4-BE49-F238E27FC236}">
                <a16:creationId xmlns:a16="http://schemas.microsoft.com/office/drawing/2014/main" id="{8A43DEBC-9B55-4EA6-83A2-0A19F0F9024C}"/>
              </a:ext>
            </a:extLst>
          </p:cNvPr>
          <p:cNvSpPr txBox="1"/>
          <p:nvPr/>
        </p:nvSpPr>
        <p:spPr>
          <a:xfrm>
            <a:off x="3339162" y="1786830"/>
            <a:ext cx="2570111" cy="646331"/>
          </a:xfrm>
          <a:prstGeom prst="rect">
            <a:avLst/>
          </a:prstGeom>
          <a:noFill/>
        </p:spPr>
        <p:txBody>
          <a:bodyPr wrap="square" rtlCol="0">
            <a:spAutoFit/>
          </a:bodyPr>
          <a:lstStyle/>
          <a:p>
            <a:pPr algn="ctr"/>
            <a:r>
              <a:rPr lang="en-US" b="1" dirty="0">
                <a:latin typeface="Georgia" panose="02040502050405020303" pitchFamily="18" charset="0"/>
              </a:rPr>
              <a:t>Research lightning talks</a:t>
            </a:r>
          </a:p>
        </p:txBody>
      </p:sp>
      <p:sp>
        <p:nvSpPr>
          <p:cNvPr id="27" name="TextBox 26">
            <a:extLst>
              <a:ext uri="{FF2B5EF4-FFF2-40B4-BE49-F238E27FC236}">
                <a16:creationId xmlns:a16="http://schemas.microsoft.com/office/drawing/2014/main" id="{084D4A04-4D3A-4335-F8CF-C61DBC1A7C02}"/>
              </a:ext>
            </a:extLst>
          </p:cNvPr>
          <p:cNvSpPr txBox="1"/>
          <p:nvPr/>
        </p:nvSpPr>
        <p:spPr>
          <a:xfrm>
            <a:off x="6432545" y="1819768"/>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Capacity building initiatives</a:t>
            </a:r>
          </a:p>
        </p:txBody>
      </p:sp>
      <p:sp>
        <p:nvSpPr>
          <p:cNvPr id="28" name="TextBox 27">
            <a:extLst>
              <a:ext uri="{FF2B5EF4-FFF2-40B4-BE49-F238E27FC236}">
                <a16:creationId xmlns:a16="http://schemas.microsoft.com/office/drawing/2014/main" id="{92876E80-88E0-9DDE-1D6F-AB54C760717A}"/>
              </a:ext>
            </a:extLst>
          </p:cNvPr>
          <p:cNvSpPr txBox="1"/>
          <p:nvPr/>
        </p:nvSpPr>
        <p:spPr>
          <a:xfrm>
            <a:off x="9525928" y="1819768"/>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Contributor Question &amp; Answer</a:t>
            </a:r>
          </a:p>
        </p:txBody>
      </p:sp>
      <p:sp>
        <p:nvSpPr>
          <p:cNvPr id="2" name="TextBox 1">
            <a:extLst>
              <a:ext uri="{FF2B5EF4-FFF2-40B4-BE49-F238E27FC236}">
                <a16:creationId xmlns:a16="http://schemas.microsoft.com/office/drawing/2014/main" id="{74D45D57-9E02-CEE7-22A6-51C15A5EF1CB}"/>
              </a:ext>
            </a:extLst>
          </p:cNvPr>
          <p:cNvSpPr txBox="1"/>
          <p:nvPr/>
        </p:nvSpPr>
        <p:spPr>
          <a:xfrm>
            <a:off x="3245797" y="2761875"/>
            <a:ext cx="2756839" cy="2862322"/>
          </a:xfrm>
          <a:prstGeom prst="rect">
            <a:avLst/>
          </a:prstGeom>
          <a:noFill/>
        </p:spPr>
        <p:txBody>
          <a:bodyPr wrap="square" rtlCol="0">
            <a:spAutoFit/>
          </a:bodyPr>
          <a:lstStyle/>
          <a:p>
            <a:pPr algn="ctr"/>
            <a:r>
              <a:rPr lang="en-US" sz="1200" b="1" dirty="0">
                <a:latin typeface="Georgia" panose="02040502050405020303" pitchFamily="18" charset="0"/>
              </a:rPr>
              <a:t>Alphonse </a:t>
            </a:r>
            <a:r>
              <a:rPr lang="en-US" sz="1200" b="1" dirty="0" err="1">
                <a:latin typeface="Georgia" panose="02040502050405020303" pitchFamily="18" charset="0"/>
              </a:rPr>
              <a:t>Nshimyiryo</a:t>
            </a:r>
            <a:r>
              <a:rPr lang="en-US" sz="1200" b="1" dirty="0">
                <a:latin typeface="Georgia" panose="02040502050405020303" pitchFamily="18" charset="0"/>
              </a:rPr>
              <a:t>, MS</a:t>
            </a:r>
          </a:p>
          <a:p>
            <a:pPr algn="ctr"/>
            <a:r>
              <a:rPr lang="en-US" sz="1200" dirty="0">
                <a:latin typeface="Georgia" panose="02040502050405020303" pitchFamily="18" charset="0"/>
              </a:rPr>
              <a:t>Data Analyst</a:t>
            </a:r>
          </a:p>
          <a:p>
            <a:pPr algn="ctr"/>
            <a:r>
              <a:rPr lang="en-US" sz="1200" dirty="0" err="1">
                <a:latin typeface="Georgia" panose="02040502050405020303" pitchFamily="18" charset="0"/>
              </a:rPr>
              <a:t>Inshuti</a:t>
            </a:r>
            <a:r>
              <a:rPr lang="en-US" sz="1200" dirty="0">
                <a:latin typeface="Georgia" panose="02040502050405020303" pitchFamily="18" charset="0"/>
              </a:rPr>
              <a:t> Mu </a:t>
            </a:r>
            <a:r>
              <a:rPr lang="en-US" sz="1200" dirty="0" err="1">
                <a:latin typeface="Georgia" panose="02040502050405020303" pitchFamily="18" charset="0"/>
              </a:rPr>
              <a:t>Buzima</a:t>
            </a:r>
            <a:r>
              <a:rPr lang="en-US" sz="1200" dirty="0">
                <a:latin typeface="Georgia" panose="02040502050405020303" pitchFamily="18" charset="0"/>
              </a:rPr>
              <a:t>, Rwanda</a:t>
            </a:r>
          </a:p>
          <a:p>
            <a:pPr algn="ctr"/>
            <a:endParaRPr lang="en-US" sz="1200" dirty="0">
              <a:latin typeface="Georgia" panose="02040502050405020303" pitchFamily="18" charset="0"/>
            </a:endParaRPr>
          </a:p>
          <a:p>
            <a:pPr algn="ctr"/>
            <a:r>
              <a:rPr lang="en-US" sz="1200" b="1" dirty="0">
                <a:latin typeface="Georgia" panose="02040502050405020303" pitchFamily="18" charset="0"/>
              </a:rPr>
              <a:t>Zeus Aranda, MS</a:t>
            </a:r>
          </a:p>
          <a:p>
            <a:pPr algn="ctr"/>
            <a:r>
              <a:rPr lang="en-US" sz="1200" dirty="0">
                <a:latin typeface="Georgia" panose="02040502050405020303" pitchFamily="18" charset="0"/>
              </a:rPr>
              <a:t>Research &amp; Impact Coordinator</a:t>
            </a:r>
          </a:p>
          <a:p>
            <a:pPr algn="ctr"/>
            <a:r>
              <a:rPr lang="en-US" sz="1200" dirty="0" err="1">
                <a:latin typeface="Georgia" panose="02040502050405020303" pitchFamily="18" charset="0"/>
              </a:rPr>
              <a:t>Compañeros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Mexico</a:t>
            </a:r>
          </a:p>
          <a:p>
            <a:pPr algn="ctr"/>
            <a:endParaRPr lang="en-US" sz="1200" dirty="0">
              <a:latin typeface="Georgia" panose="02040502050405020303" pitchFamily="18" charset="0"/>
            </a:endParaRPr>
          </a:p>
          <a:p>
            <a:pPr algn="ctr"/>
            <a:r>
              <a:rPr lang="en-US" sz="1200" b="1" dirty="0">
                <a:latin typeface="Georgia" panose="02040502050405020303" pitchFamily="18" charset="0"/>
              </a:rPr>
              <a:t>Marco Tovar, MD</a:t>
            </a:r>
          </a:p>
          <a:p>
            <a:pPr algn="ctr"/>
            <a:r>
              <a:rPr lang="en-US" sz="1200" dirty="0">
                <a:latin typeface="Georgia" panose="02040502050405020303" pitchFamily="18" charset="0"/>
              </a:rPr>
              <a:t>Medical Director</a:t>
            </a:r>
          </a:p>
          <a:p>
            <a:pPr algn="ctr"/>
            <a:r>
              <a:rPr lang="en-US" sz="1200" dirty="0" err="1">
                <a:latin typeface="Georgia" panose="02040502050405020303" pitchFamily="18" charset="0"/>
              </a:rPr>
              <a:t>Socios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Peru</a:t>
            </a:r>
          </a:p>
          <a:p>
            <a:pPr algn="ctr"/>
            <a:endParaRPr lang="en-US" sz="1200" dirty="0">
              <a:latin typeface="Georgia" panose="02040502050405020303" pitchFamily="18" charset="0"/>
            </a:endParaRPr>
          </a:p>
          <a:p>
            <a:pPr algn="ctr"/>
            <a:r>
              <a:rPr lang="en-US" sz="1200" b="1" dirty="0">
                <a:latin typeface="Georgia" panose="02040502050405020303" pitchFamily="18" charset="0"/>
              </a:rPr>
              <a:t>Emilia Connolly, MPH, MD</a:t>
            </a:r>
          </a:p>
          <a:p>
            <a:pPr algn="ctr"/>
            <a:r>
              <a:rPr lang="en-US" sz="1200" dirty="0">
                <a:latin typeface="Georgia" panose="02040502050405020303" pitchFamily="18" charset="0"/>
              </a:rPr>
              <a:t>Chief Health Systems Policy Advisor </a:t>
            </a:r>
            <a:r>
              <a:rPr lang="en-US" sz="1200" dirty="0" err="1">
                <a:latin typeface="Georgia" panose="02040502050405020303" pitchFamily="18" charset="0"/>
              </a:rPr>
              <a:t>Abwenzi</a:t>
            </a:r>
            <a:r>
              <a:rPr lang="en-US" sz="1200" dirty="0">
                <a:latin typeface="Georgia" panose="02040502050405020303" pitchFamily="18" charset="0"/>
              </a:rPr>
              <a:t> Pa Za </a:t>
            </a:r>
            <a:r>
              <a:rPr lang="en-US" sz="1200" dirty="0" err="1">
                <a:latin typeface="Georgia" panose="02040502050405020303" pitchFamily="18" charset="0"/>
              </a:rPr>
              <a:t>Umoyo</a:t>
            </a:r>
            <a:r>
              <a:rPr lang="en-US" sz="1200" dirty="0">
                <a:latin typeface="Georgia" panose="02040502050405020303" pitchFamily="18" charset="0"/>
              </a:rPr>
              <a:t>, Malawi</a:t>
            </a:r>
          </a:p>
        </p:txBody>
      </p:sp>
      <p:sp>
        <p:nvSpPr>
          <p:cNvPr id="5" name="TextBox 4">
            <a:extLst>
              <a:ext uri="{FF2B5EF4-FFF2-40B4-BE49-F238E27FC236}">
                <a16:creationId xmlns:a16="http://schemas.microsoft.com/office/drawing/2014/main" id="{87DF7AF3-F16F-C64C-B22B-9655052AC933}"/>
              </a:ext>
            </a:extLst>
          </p:cNvPr>
          <p:cNvSpPr txBox="1"/>
          <p:nvPr/>
        </p:nvSpPr>
        <p:spPr>
          <a:xfrm>
            <a:off x="245779"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Isabel Fulcher, PhD</a:t>
            </a:r>
          </a:p>
          <a:p>
            <a:pPr algn="ctr"/>
            <a:r>
              <a:rPr lang="en-US" sz="1200" dirty="0">
                <a:latin typeface="Georgia" panose="02040502050405020303" pitchFamily="18" charset="0"/>
              </a:rPr>
              <a:t>Former Postdoctoral Fellow</a:t>
            </a:r>
          </a:p>
          <a:p>
            <a:pPr algn="ctr"/>
            <a:r>
              <a:rPr lang="en-US" sz="1200" dirty="0">
                <a:latin typeface="Georgia" panose="02040502050405020303" pitchFamily="18" charset="0"/>
              </a:rPr>
              <a:t>Harvard Medical School, USA</a:t>
            </a:r>
          </a:p>
        </p:txBody>
      </p:sp>
      <p:sp>
        <p:nvSpPr>
          <p:cNvPr id="7" name="Right Arrow 6">
            <a:extLst>
              <a:ext uri="{FF2B5EF4-FFF2-40B4-BE49-F238E27FC236}">
                <a16:creationId xmlns:a16="http://schemas.microsoft.com/office/drawing/2014/main" id="{1EE58A17-1CFA-E4B1-BF9C-80B2C4E22F0A}"/>
              </a:ext>
            </a:extLst>
          </p:cNvPr>
          <p:cNvSpPr/>
          <p:nvPr/>
        </p:nvSpPr>
        <p:spPr>
          <a:xfrm>
            <a:off x="2913522"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56ED6FA-5A45-C6D1-0DEC-623D439A2AB5}"/>
              </a:ext>
            </a:extLst>
          </p:cNvPr>
          <p:cNvSpPr/>
          <p:nvPr/>
        </p:nvSpPr>
        <p:spPr>
          <a:xfrm>
            <a:off x="6006637"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8752985-B64F-E02C-8E2D-CB073EE02900}"/>
              </a:ext>
            </a:extLst>
          </p:cNvPr>
          <p:cNvSpPr/>
          <p:nvPr/>
        </p:nvSpPr>
        <p:spPr>
          <a:xfrm>
            <a:off x="9100153"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4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Discussion</a:t>
            </a:r>
            <a:endParaRPr sz="2000" b="1">
              <a:solidFill>
                <a:schemeClr val="dk1"/>
              </a:solidFill>
            </a:endParaRPr>
          </a:p>
        </p:txBody>
      </p:sp>
      <p:sp>
        <p:nvSpPr>
          <p:cNvPr id="177" name="Google Shape;177;p7"/>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78" name="Google Shape;178;p7"/>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79" name="Google Shape;179;p7"/>
          <p:cNvSpPr/>
          <p:nvPr/>
        </p:nvSpPr>
        <p:spPr>
          <a:xfrm>
            <a:off x="1097280" y="2135252"/>
            <a:ext cx="4745380" cy="329320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Although we observed statistically significant differences between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genders</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contact tracing coverage and successful completion were less than 60% for both genders, pointing to a need for general programmatic strengthening.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Coverage</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was lower than in other contact tracing interventions involving CHWs worldwide (71-100%).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Successful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completion</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was also lower than in other interventions (89-100%).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Incidence</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of suspected COVID-19 among contacts was similar to other contact tracing interventions (in Uganda, Nigeria, and the US), but much higher than in Rwanda (2%) and lower than in Oman (45%).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80;p7"/>
          <p:cNvSpPr/>
          <p:nvPr/>
        </p:nvSpPr>
        <p:spPr>
          <a:xfrm>
            <a:off x="6677890" y="2135252"/>
            <a:ext cx="4437414" cy="2800767"/>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Implementation barriers: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742950" marR="0" lvl="1"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Extremely limited telephone and internet connection.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In-person</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 contact tracing is more time-consuming and dangerous than remote contact tracing.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742950" marR="0" lvl="1"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Lack of sufficient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training and supervision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of CHWs conducting contact tracing may have negatively affected the intervention outcomes.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742950" marR="0" lvl="1" indent="-285750" algn="l" defTabSz="914400" rtl="0" eaLnBrk="1" fontAlgn="auto" latinLnBrk="0" hangingPunct="1">
              <a:lnSpc>
                <a:spcPct val="100000"/>
              </a:lnSpc>
              <a:spcBef>
                <a:spcPts val="0"/>
              </a:spcBef>
              <a:spcAft>
                <a:spcPts val="0"/>
              </a:spcAft>
              <a:buClr>
                <a:srgbClr val="000000"/>
              </a:buClr>
              <a:buSzPts val="1600"/>
              <a:buFont typeface="Arial"/>
              <a:buChar char="•"/>
              <a:tabLst/>
              <a:defRPr/>
            </a:pP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Lack of </a:t>
            </a:r>
            <a:r>
              <a:rPr kumimoji="0" lang="es-ES" sz="1600" b="1" i="0" u="none" strike="noStrike" kern="0" cap="none" spc="0" normalizeH="0" baseline="0" noProof="0">
                <a:ln>
                  <a:noFill/>
                </a:ln>
                <a:solidFill>
                  <a:srgbClr val="000000"/>
                </a:solidFill>
                <a:effectLst/>
                <a:uLnTx/>
                <a:uFillTx/>
                <a:latin typeface="Arial"/>
                <a:ea typeface="Arial"/>
                <a:cs typeface="Arial"/>
                <a:sym typeface="Arial"/>
              </a:rPr>
              <a:t>community engagement </a:t>
            </a:r>
            <a:r>
              <a:rPr kumimoji="0" lang="es-ES" sz="1600" b="0" i="0" u="none" strike="noStrike" kern="0" cap="none" spc="0" normalizeH="0" baseline="0" noProof="0">
                <a:ln>
                  <a:noFill/>
                </a:ln>
                <a:solidFill>
                  <a:srgbClr val="000000"/>
                </a:solidFill>
                <a:effectLst/>
                <a:uLnTx/>
                <a:uFillTx/>
                <a:latin typeface="Arial"/>
                <a:ea typeface="Arial"/>
                <a:cs typeface="Arial"/>
                <a:sym typeface="Arial"/>
              </a:rPr>
              <a:t>during the intervention design and implementation.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7"/>
          <p:cNvSpPr/>
          <p:nvPr/>
        </p:nvSpPr>
        <p:spPr>
          <a:xfrm>
            <a:off x="6096000" y="3369648"/>
            <a:ext cx="451262" cy="463137"/>
          </a:xfrm>
          <a:prstGeom prst="right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82" name="Google Shape;182;p7"/>
          <p:cNvPicPr preferRelativeResize="0"/>
          <p:nvPr/>
        </p:nvPicPr>
        <p:blipFill rotWithShape="1">
          <a:blip r:embed="rId4">
            <a:alphaModFix/>
          </a:blip>
          <a:srcRect/>
          <a:stretch/>
        </p:blipFill>
        <p:spPr>
          <a:xfrm>
            <a:off x="7888299" y="-888"/>
            <a:ext cx="2858871" cy="1905914"/>
          </a:xfrm>
          <a:prstGeom prst="rect">
            <a:avLst/>
          </a:prstGeom>
          <a:noFill/>
          <a:ln>
            <a:noFill/>
          </a:ln>
        </p:spPr>
      </p:pic>
      <p:sp>
        <p:nvSpPr>
          <p:cNvPr id="183" name="Google Shape;183;p7"/>
          <p:cNvSpPr txBox="1"/>
          <p:nvPr/>
        </p:nvSpPr>
        <p:spPr>
          <a:xfrm>
            <a:off x="1098461" y="6340511"/>
            <a:ext cx="9985038" cy="584775"/>
          </a:xfrm>
          <a:prstGeom prst="rect">
            <a:avLst/>
          </a:prstGeom>
          <a:solidFill>
            <a:srgbClr val="BFBFBF"/>
          </a:solid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800"/>
              <a:buFont typeface="Arial"/>
              <a:buChar char="•"/>
              <a:tabLst/>
              <a:defRPr/>
            </a:pPr>
            <a:r>
              <a:rPr kumimoji="0" lang="es-ES" sz="800" b="0" i="0" u="none" strike="noStrike" kern="0" cap="none" spc="0" normalizeH="0" baseline="0" noProof="0">
                <a:ln>
                  <a:noFill/>
                </a:ln>
                <a:solidFill>
                  <a:srgbClr val="000000"/>
                </a:solidFill>
                <a:effectLst/>
                <a:uLnTx/>
                <a:uFillTx/>
                <a:latin typeface="Arial"/>
                <a:ea typeface="Arial"/>
                <a:cs typeface="Arial"/>
                <a:sym typeface="Arial"/>
              </a:rPr>
              <a:t>Al Manji A, Tahoun M, Chi Amabo F, Alabri M, Mahmoud L, Al Abri B, et al. Contact tracing in the context of COVID-19: a case study from Oman. BMJ Glob Heal. 2022.</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800"/>
              <a:buFont typeface="Arial"/>
              <a:buChar char="•"/>
              <a:tabLst/>
              <a:defRPr/>
            </a:pPr>
            <a:r>
              <a:rPr kumimoji="0" lang="es-ES" sz="800" b="0" i="0" u="none" strike="noStrike" kern="0" cap="none" spc="0" normalizeH="0" baseline="0" noProof="0">
                <a:ln>
                  <a:noFill/>
                </a:ln>
                <a:solidFill>
                  <a:srgbClr val="000000"/>
                </a:solidFill>
                <a:effectLst/>
                <a:uLnTx/>
                <a:uFillTx/>
                <a:latin typeface="Arial"/>
                <a:ea typeface="Arial"/>
                <a:cs typeface="Arial"/>
                <a:sym typeface="Arial"/>
              </a:rPr>
              <a:t>Nachega JB, Atteh R, Ihekweazu C, Sam-Agudu NA, Adejumo P, Nsanzimana S, et al. Contact Tracing and the COVID-19 Response in Africa: Best Practices, Key Challenges, and Lessons Learned from Nigeria, Rwanda, South Africa, and Uganda. Am J Trop Med Hyg. 2021.</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800"/>
              <a:buFont typeface="Arial"/>
              <a:buChar char="•"/>
              <a:tabLst/>
              <a:defRPr/>
            </a:pPr>
            <a:r>
              <a:rPr kumimoji="0" lang="es-ES" sz="800" b="0" i="0" u="none" strike="noStrike" kern="0" cap="none" spc="0" normalizeH="0" baseline="0" noProof="0">
                <a:ln>
                  <a:noFill/>
                </a:ln>
                <a:solidFill>
                  <a:srgbClr val="000000"/>
                </a:solidFill>
                <a:effectLst/>
                <a:uLnTx/>
                <a:uFillTx/>
                <a:latin typeface="Arial"/>
                <a:ea typeface="Arial"/>
                <a:cs typeface="Arial"/>
                <a:sym typeface="Arial"/>
              </a:rPr>
              <a:t>Lash RR, Moonan PK, Byers BL, Bonacci RA, Bonner KE, Donahue M, et al. COVID-19 Case Investigation and Contact Tracing in the US, 2020. JAMA Netw Open. 2021.</a:t>
            </a:r>
            <a:endParaRPr kumimoji="0" sz="8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body" idx="1"/>
          </p:nvPr>
        </p:nvSpPr>
        <p:spPr>
          <a:xfrm>
            <a:off x="1097280" y="1257171"/>
            <a:ext cx="9510799" cy="893086"/>
          </a:xfrm>
          <a:prstGeom prst="rect">
            <a:avLst/>
          </a:prstGeom>
          <a:noFill/>
          <a:ln>
            <a:noFill/>
          </a:ln>
        </p:spPr>
        <p:txBody>
          <a:bodyPr spcFirstLastPara="1" wrap="square" lIns="0" tIns="45700" rIns="0" bIns="45700" anchor="t" anchorCtr="0">
            <a:noAutofit/>
          </a:bodyPr>
          <a:lstStyle/>
          <a:p>
            <a:pPr marL="91440" lvl="0" indent="-127000" algn="l" rtl="0">
              <a:lnSpc>
                <a:spcPct val="120000"/>
              </a:lnSpc>
              <a:spcBef>
                <a:spcPts val="0"/>
              </a:spcBef>
              <a:spcAft>
                <a:spcPts val="0"/>
              </a:spcAft>
              <a:buSzPts val="2000"/>
              <a:buChar char=" "/>
            </a:pPr>
            <a:r>
              <a:rPr lang="es-ES" sz="2000" b="1">
                <a:solidFill>
                  <a:schemeClr val="dk1"/>
                </a:solidFill>
              </a:rPr>
              <a:t>Conclusion</a:t>
            </a:r>
            <a:endParaRPr sz="2000" b="1">
              <a:solidFill>
                <a:schemeClr val="dk1"/>
              </a:solidFill>
            </a:endParaRPr>
          </a:p>
        </p:txBody>
      </p:sp>
      <p:sp>
        <p:nvSpPr>
          <p:cNvPr id="190" name="Google Shape;190;p8"/>
          <p:cNvSpPr txBox="1"/>
          <p:nvPr/>
        </p:nvSpPr>
        <p:spPr>
          <a:xfrm>
            <a:off x="4792980" y="286603"/>
            <a:ext cx="6759148" cy="1450757"/>
          </a:xfrm>
          <a:prstGeom prst="rect">
            <a:avLst/>
          </a:prstGeom>
          <a:noFill/>
          <a:ln>
            <a:noFill/>
          </a:ln>
        </p:spPr>
        <p:txBody>
          <a:bodyPr spcFirstLastPara="1" wrap="square" lIns="91425" tIns="45700" rIns="91425" bIns="45700" anchor="b" anchorCtr="0">
            <a:normAutofit/>
          </a:bodyPr>
          <a:lstStyle/>
          <a:p>
            <a:pPr marL="0" marR="0" lvl="0" indent="0" algn="l" defTabSz="914400" rtl="0" eaLnBrk="1" fontAlgn="auto" latinLnBrk="0" hangingPunct="1">
              <a:lnSpc>
                <a:spcPct val="90000"/>
              </a:lnSpc>
              <a:spcBef>
                <a:spcPts val="0"/>
              </a:spcBef>
              <a:spcAft>
                <a:spcPts val="0"/>
              </a:spcAft>
              <a:buClr>
                <a:srgbClr val="3F3F3F"/>
              </a:buClr>
              <a:buSzPts val="3200"/>
              <a:buFont typeface="Arial"/>
              <a:buNone/>
              <a:tabLst/>
              <a:defRPr/>
            </a:pPr>
            <a:endParaRPr kumimoji="0" sz="32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1" name="Google Shape;191;p8"/>
          <p:cNvPicPr preferRelativeResize="0"/>
          <p:nvPr/>
        </p:nvPicPr>
        <p:blipFill rotWithShape="1">
          <a:blip r:embed="rId3">
            <a:alphaModFix/>
          </a:blip>
          <a:srcRect t="23807" b="69096"/>
          <a:stretch/>
        </p:blipFill>
        <p:spPr>
          <a:xfrm>
            <a:off x="0" y="6341108"/>
            <a:ext cx="12192001" cy="579222"/>
          </a:xfrm>
          <a:prstGeom prst="rect">
            <a:avLst/>
          </a:prstGeom>
          <a:noFill/>
          <a:ln>
            <a:noFill/>
          </a:ln>
        </p:spPr>
      </p:pic>
      <p:sp>
        <p:nvSpPr>
          <p:cNvPr id="192" name="Google Shape;192;p8"/>
          <p:cNvSpPr/>
          <p:nvPr/>
        </p:nvSpPr>
        <p:spPr>
          <a:xfrm>
            <a:off x="1097279" y="2135252"/>
            <a:ext cx="10101151" cy="203132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To our knowledge, our study is the first data-driven evaluation in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Latin America </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of a CHW-led COVID-19 contact tracing intervention.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Our in-depth, data-based assessment of implementation challenges underscores the </a:t>
            </a:r>
            <a:r>
              <a:rPr kumimoji="0" lang="es-ES" sz="1800" b="1" i="0" u="none" strike="noStrike" kern="0" cap="none" spc="0" normalizeH="0" baseline="0" noProof="0">
                <a:ln>
                  <a:noFill/>
                </a:ln>
                <a:solidFill>
                  <a:srgbClr val="000000"/>
                </a:solidFill>
                <a:effectLst/>
                <a:uLnTx/>
                <a:uFillTx/>
                <a:latin typeface="Arial"/>
                <a:ea typeface="Arial"/>
                <a:cs typeface="Arial"/>
                <a:sym typeface="Arial"/>
              </a:rPr>
              <a:t>importance of early and ongoing evaluation</a:t>
            </a:r>
            <a:r>
              <a:rPr kumimoji="0" lang="es-ES" sz="1800" b="0" i="0" u="none" strike="noStrike" kern="0" cap="none" spc="0" normalizeH="0" baseline="0" noProof="0">
                <a:ln>
                  <a:noFill/>
                </a:ln>
                <a:solidFill>
                  <a:srgbClr val="000000"/>
                </a:solidFill>
                <a:effectLst/>
                <a:uLnTx/>
                <a:uFillTx/>
                <a:latin typeface="Arial"/>
                <a:ea typeface="Arial"/>
                <a:cs typeface="Arial"/>
                <a:sym typeface="Arial"/>
              </a:rPr>
              <a:t> of these programs to detect pitfalls that may be limiting the effectiveness of interventions, which is particularly relevant when resources are limited, as they can inform more optimal use of existing resources. </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93" name="Google Shape;193;p8"/>
          <p:cNvPicPr preferRelativeResize="0"/>
          <p:nvPr/>
        </p:nvPicPr>
        <p:blipFill rotWithShape="1">
          <a:blip r:embed="rId4">
            <a:alphaModFix/>
          </a:blip>
          <a:srcRect/>
          <a:stretch/>
        </p:blipFill>
        <p:spPr>
          <a:xfrm>
            <a:off x="7888299" y="-888"/>
            <a:ext cx="2858871" cy="19059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1097281" y="286603"/>
            <a:ext cx="7242678"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Gill Sans"/>
              <a:buNone/>
            </a:pPr>
            <a:r>
              <a:rPr lang="es-ES" sz="3200" b="1">
                <a:solidFill>
                  <a:schemeClr val="dk1"/>
                </a:solidFill>
                <a:latin typeface="Gill Sans"/>
                <a:ea typeface="Gill Sans"/>
                <a:cs typeface="Gill Sans"/>
                <a:sym typeface="Gill Sans"/>
              </a:rPr>
              <a:t>¡GRACIAS POR SU ATENCIÓN!</a:t>
            </a:r>
            <a:endParaRPr sz="3200">
              <a:solidFill>
                <a:schemeClr val="dk1"/>
              </a:solidFill>
            </a:endParaRPr>
          </a:p>
        </p:txBody>
      </p:sp>
      <p:sp>
        <p:nvSpPr>
          <p:cNvPr id="199" name="Google Shape;199;p9"/>
          <p:cNvSpPr txBox="1"/>
          <p:nvPr/>
        </p:nvSpPr>
        <p:spPr>
          <a:xfrm>
            <a:off x="1100050" y="2456700"/>
            <a:ext cx="4170600" cy="4488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none" strike="noStrike" kern="0" cap="none" spc="0" normalizeH="0" baseline="0" noProof="0">
                <a:ln>
                  <a:noFill/>
                </a:ln>
                <a:solidFill>
                  <a:srgbClr val="000000"/>
                </a:solidFill>
                <a:effectLst/>
                <a:uLnTx/>
                <a:uFillTx/>
                <a:latin typeface="Gill Sans"/>
                <a:ea typeface="Gill Sans"/>
                <a:cs typeface="Gill Sans"/>
                <a:sym typeface="Gill Sans"/>
              </a:rPr>
              <a:t>Zeus Aranda Remon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none" strike="noStrike" kern="0" cap="none" spc="0" normalizeH="0" baseline="0" noProof="0">
                <a:ln>
                  <a:noFill/>
                </a:ln>
                <a:solidFill>
                  <a:srgbClr val="000000"/>
                </a:solidFill>
                <a:effectLst/>
                <a:uLnTx/>
                <a:uFillTx/>
                <a:latin typeface="Gill Sans"/>
                <a:ea typeface="Gill Sans"/>
                <a:cs typeface="Gill Sans"/>
                <a:sym typeface="Gill Sans"/>
              </a:rPr>
              <a:t>Coordinador de Investigación e Impacto, Compañeros En Salud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200"/>
              <a:buFont typeface="Gill Sans"/>
              <a:buNone/>
              <a:tabLst/>
              <a:defRPr/>
            </a:pPr>
            <a:r>
              <a:rPr kumimoji="0" lang="es-ES" sz="1200" b="0" i="0" u="sng" strike="noStrike" kern="0" cap="none" spc="0" normalizeH="0" baseline="0" noProof="0">
                <a:ln>
                  <a:noFill/>
                </a:ln>
                <a:solidFill>
                  <a:srgbClr val="000000"/>
                </a:solidFill>
                <a:effectLst/>
                <a:uLnTx/>
                <a:uFillTx/>
                <a:latin typeface="Gill Sans"/>
                <a:ea typeface="Gill Sans"/>
                <a:cs typeface="Gill Sans"/>
                <a:sym typeface="Gill Sans"/>
                <a:hlinkClick r:id="rId3">
                  <a:extLst>
                    <a:ext uri="{A12FA001-AC4F-418D-AE19-62706E023703}">
                      <ahyp:hlinkClr xmlns:ahyp="http://schemas.microsoft.com/office/drawing/2018/hyperlinkcolor" val="tx"/>
                    </a:ext>
                  </a:extLst>
                </a:hlinkClick>
              </a:rPr>
              <a:t>zaranda@pih.org</a:t>
            </a:r>
            <a:endParaRPr kumimoji="0" sz="12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pic>
        <p:nvPicPr>
          <p:cNvPr id="200" name="Google Shape;200;p9"/>
          <p:cNvPicPr preferRelativeResize="0"/>
          <p:nvPr/>
        </p:nvPicPr>
        <p:blipFill rotWithShape="1">
          <a:blip r:embed="rId4">
            <a:alphaModFix/>
          </a:blip>
          <a:srcRect t="23807" b="69096"/>
          <a:stretch/>
        </p:blipFill>
        <p:spPr>
          <a:xfrm>
            <a:off x="0" y="6341108"/>
            <a:ext cx="12192001" cy="579222"/>
          </a:xfrm>
          <a:prstGeom prst="rect">
            <a:avLst/>
          </a:prstGeom>
          <a:noFill/>
          <a:ln>
            <a:noFill/>
          </a:ln>
        </p:spPr>
      </p:pic>
      <p:pic>
        <p:nvPicPr>
          <p:cNvPr id="201" name="Google Shape;201;p9"/>
          <p:cNvPicPr preferRelativeResize="0"/>
          <p:nvPr/>
        </p:nvPicPr>
        <p:blipFill rotWithShape="1">
          <a:blip r:embed="rId5">
            <a:alphaModFix/>
          </a:blip>
          <a:srcRect/>
          <a:stretch/>
        </p:blipFill>
        <p:spPr>
          <a:xfrm>
            <a:off x="5729548" y="3470844"/>
            <a:ext cx="2426894" cy="1620982"/>
          </a:xfrm>
          <a:prstGeom prst="rect">
            <a:avLst/>
          </a:prstGeom>
          <a:noFill/>
          <a:ln>
            <a:noFill/>
          </a:ln>
        </p:spPr>
      </p:pic>
      <p:pic>
        <p:nvPicPr>
          <p:cNvPr id="202" name="Google Shape;202;p9"/>
          <p:cNvPicPr preferRelativeResize="0"/>
          <p:nvPr/>
        </p:nvPicPr>
        <p:blipFill rotWithShape="1">
          <a:blip r:embed="rId6">
            <a:alphaModFix/>
          </a:blip>
          <a:srcRect/>
          <a:stretch/>
        </p:blipFill>
        <p:spPr>
          <a:xfrm>
            <a:off x="8156442" y="4189328"/>
            <a:ext cx="2448171" cy="1632114"/>
          </a:xfrm>
          <a:prstGeom prst="rect">
            <a:avLst/>
          </a:prstGeom>
          <a:noFill/>
          <a:ln>
            <a:noFill/>
          </a:ln>
        </p:spPr>
      </p:pic>
      <p:pic>
        <p:nvPicPr>
          <p:cNvPr id="203" name="Google Shape;203;p9"/>
          <p:cNvPicPr preferRelativeResize="0"/>
          <p:nvPr/>
        </p:nvPicPr>
        <p:blipFill rotWithShape="1">
          <a:blip r:embed="rId7">
            <a:alphaModFix/>
          </a:blip>
          <a:srcRect/>
          <a:stretch/>
        </p:blipFill>
        <p:spPr>
          <a:xfrm>
            <a:off x="8156442" y="2221562"/>
            <a:ext cx="2426894" cy="1617929"/>
          </a:xfrm>
          <a:prstGeom prst="rect">
            <a:avLst/>
          </a:prstGeom>
          <a:noFill/>
          <a:ln>
            <a:noFill/>
          </a:ln>
        </p:spPr>
      </p:pic>
      <p:sp>
        <p:nvSpPr>
          <p:cNvPr id="2" name="TextBox 1">
            <a:extLst>
              <a:ext uri="{FF2B5EF4-FFF2-40B4-BE49-F238E27FC236}">
                <a16:creationId xmlns:a16="http://schemas.microsoft.com/office/drawing/2014/main" id="{D2E233A3-7C6F-B4CB-E4BF-50B03491BE23}"/>
              </a:ext>
            </a:extLst>
          </p:cNvPr>
          <p:cNvSpPr txBox="1"/>
          <p:nvPr/>
        </p:nvSpPr>
        <p:spPr>
          <a:xfrm>
            <a:off x="0" y="5978430"/>
            <a:ext cx="71188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FFFFFF">
                    <a:lumMod val="50000"/>
                  </a:srgbClr>
                </a:solidFill>
                <a:effectLst/>
                <a:uLnTx/>
                <a:uFillTx/>
                <a:latin typeface="Georgia" panose="02040502050405020303" pitchFamily="18" charset="0"/>
                <a:cs typeface="Arial"/>
                <a:sym typeface="Arial"/>
              </a:rPr>
              <a:t>To submit Q&amp;A questions, go to </a:t>
            </a:r>
            <a:r>
              <a:rPr kumimoji="0" lang="en-US" sz="1600" b="0" i="1" u="none" strike="noStrike" kern="0" cap="none" spc="0" normalizeH="0" baseline="0" noProof="0" dirty="0">
                <a:ln>
                  <a:noFill/>
                </a:ln>
                <a:solidFill>
                  <a:srgbClr val="FFFFFF">
                    <a:lumMod val="50000"/>
                  </a:srgbClr>
                </a:solidFill>
                <a:effectLst/>
                <a:uLnTx/>
                <a:uFillTx/>
                <a:latin typeface="Georgia" panose="02040502050405020303" pitchFamily="18" charset="0"/>
                <a:cs typeface="Arial"/>
                <a:sym typeface="Arial"/>
                <a:hlinkClick r:id="rId8">
                  <a:extLst>
                    <a:ext uri="{A12FA001-AC4F-418D-AE19-62706E023703}">
                      <ahyp:hlinkClr xmlns:ahyp="http://schemas.microsoft.com/office/drawing/2018/hyperlinkcolor" val="tx"/>
                    </a:ext>
                  </a:extLst>
                </a:hlinkClick>
              </a:rPr>
              <a:t>www.menti.com</a:t>
            </a:r>
            <a:r>
              <a:rPr kumimoji="0" lang="en-US" sz="1600" b="0" i="1" u="none" strike="noStrike" kern="0" cap="none" spc="0" normalizeH="0" baseline="0" noProof="0" dirty="0">
                <a:ln>
                  <a:noFill/>
                </a:ln>
                <a:solidFill>
                  <a:srgbClr val="FFFFFF">
                    <a:lumMod val="50000"/>
                  </a:srgbClr>
                </a:solidFill>
                <a:effectLst/>
                <a:uLnTx/>
                <a:uFillTx/>
                <a:latin typeface="Georgia" panose="02040502050405020303" pitchFamily="18" charset="0"/>
                <a:cs typeface="Arial"/>
                <a:sym typeface="Arial"/>
              </a:rPr>
              <a:t> &amp; enter code 5535 6338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2C5FD3B-0ECA-B74C-B55D-70E96AF5A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a:extLst>
              <a:ext uri="{FF2B5EF4-FFF2-40B4-BE49-F238E27FC236}">
                <a16:creationId xmlns:a16="http://schemas.microsoft.com/office/drawing/2014/main" id="{F9E651AC-D9E7-0945-B0D9-8860211F4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0177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5421D84-F4D8-7846-8BA8-442D08751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41EB2EEA-1185-407D-8DEE-6978487892E6}"/>
              </a:ext>
            </a:extLst>
          </p:cNvPr>
          <p:cNvSpPr txBox="1"/>
          <p:nvPr/>
        </p:nvSpPr>
        <p:spPr>
          <a:xfrm>
            <a:off x="1441938" y="2145711"/>
            <a:ext cx="10205565" cy="205876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5000"/>
              </a:lnSpc>
              <a:spcBef>
                <a:spcPts val="0"/>
              </a:spcBef>
              <a:spcAft>
                <a:spcPts val="0"/>
              </a:spcAft>
              <a:buClrTx/>
              <a:buSzTx/>
              <a:buFontTx/>
              <a:buNone/>
              <a:tabLst/>
              <a:defRPr/>
            </a:pPr>
            <a:r>
              <a:rPr kumimoji="0" lang="es-MX" sz="6000" b="1" i="0" u="none" strike="noStrike" kern="1200" cap="none" spc="0" normalizeH="0" baseline="0" noProof="0" dirty="0" err="1">
                <a:ln>
                  <a:noFill/>
                </a:ln>
                <a:solidFill>
                  <a:srgbClr val="0F5149"/>
                </a:solidFill>
                <a:effectLst/>
                <a:uLnTx/>
                <a:uFillTx/>
                <a:latin typeface="Calibri"/>
                <a:ea typeface="+mn-ea"/>
                <a:cs typeface="Poppins Bold"/>
              </a:rPr>
              <a:t>Seroprevalence</a:t>
            </a:r>
            <a:r>
              <a:rPr kumimoji="0" lang="es-MX" sz="6000" b="1" i="0" u="none" strike="noStrike" kern="1200" cap="none" spc="0" normalizeH="0" baseline="0" noProof="0" dirty="0">
                <a:ln>
                  <a:noFill/>
                </a:ln>
                <a:solidFill>
                  <a:srgbClr val="0F5149"/>
                </a:solidFill>
                <a:effectLst/>
                <a:uLnTx/>
                <a:uFillTx/>
                <a:latin typeface="Calibri"/>
                <a:ea typeface="+mn-ea"/>
                <a:cs typeface="Poppins Bold"/>
              </a:rPr>
              <a:t> </a:t>
            </a:r>
            <a:r>
              <a:rPr kumimoji="0" lang="es-MX" sz="6000" b="1" i="0" u="none" strike="noStrike" kern="1200" cap="none" spc="0" normalizeH="0" baseline="0" noProof="0" dirty="0" err="1">
                <a:ln>
                  <a:noFill/>
                </a:ln>
                <a:solidFill>
                  <a:srgbClr val="0F5149"/>
                </a:solidFill>
                <a:effectLst/>
                <a:uLnTx/>
                <a:uFillTx/>
                <a:latin typeface="Calibri"/>
                <a:ea typeface="+mn-ea"/>
                <a:cs typeface="Poppins Bold"/>
              </a:rPr>
              <a:t>of</a:t>
            </a:r>
            <a:r>
              <a:rPr kumimoji="0" lang="es-MX" sz="6000" b="1" i="0" u="none" strike="noStrike" kern="1200" cap="none" spc="0" normalizeH="0" baseline="0" noProof="0" dirty="0">
                <a:ln>
                  <a:noFill/>
                </a:ln>
                <a:solidFill>
                  <a:srgbClr val="0F5149"/>
                </a:solidFill>
                <a:effectLst/>
                <a:uLnTx/>
                <a:uFillTx/>
                <a:latin typeface="Calibri"/>
                <a:ea typeface="+mn-ea"/>
                <a:cs typeface="Poppins Bold"/>
              </a:rPr>
              <a:t> SARS-CoV-2 </a:t>
            </a:r>
            <a:r>
              <a:rPr kumimoji="0" lang="es-MX" sz="6000" b="1" i="0" u="none" strike="noStrike" kern="1200" cap="none" spc="0" normalizeH="0" baseline="0" noProof="0" dirty="0" err="1">
                <a:ln>
                  <a:noFill/>
                </a:ln>
                <a:solidFill>
                  <a:srgbClr val="0F5149"/>
                </a:solidFill>
                <a:effectLst/>
                <a:uLnTx/>
                <a:uFillTx/>
                <a:latin typeface="Calibri"/>
                <a:ea typeface="+mn-ea"/>
                <a:cs typeface="Poppins Bold"/>
              </a:rPr>
              <a:t>infection</a:t>
            </a:r>
            <a:r>
              <a:rPr kumimoji="0" lang="es-MX" sz="6000" b="1" i="0" u="none" strike="noStrike" kern="1200" cap="none" spc="0" normalizeH="0" baseline="0" noProof="0" dirty="0">
                <a:ln>
                  <a:noFill/>
                </a:ln>
                <a:solidFill>
                  <a:srgbClr val="0F5149"/>
                </a:solidFill>
                <a:effectLst/>
                <a:uLnTx/>
                <a:uFillTx/>
                <a:latin typeface="Calibri"/>
                <a:ea typeface="+mn-ea"/>
                <a:cs typeface="Poppins Bold"/>
              </a:rPr>
              <a:t> in Carabayllo, Lima </a:t>
            </a:r>
            <a:r>
              <a:rPr kumimoji="0" lang="es-MX" sz="6000" b="1" i="0" u="none" strike="noStrike" kern="1200" cap="none" spc="0" normalizeH="0" baseline="0" noProof="0" dirty="0" err="1">
                <a:ln>
                  <a:noFill/>
                </a:ln>
                <a:solidFill>
                  <a:srgbClr val="0F5149"/>
                </a:solidFill>
                <a:effectLst/>
                <a:uLnTx/>
                <a:uFillTx/>
                <a:latin typeface="Calibri"/>
                <a:ea typeface="+mn-ea"/>
                <a:cs typeface="Poppins Bold"/>
              </a:rPr>
              <a:t>Peru</a:t>
            </a:r>
            <a:endParaRPr kumimoji="0" lang="es-PE" sz="6000" b="1" i="0" u="none" strike="noStrike" kern="1200" cap="none" spc="0" normalizeH="0" baseline="0" noProof="0" dirty="0">
              <a:ln>
                <a:noFill/>
              </a:ln>
              <a:solidFill>
                <a:srgbClr val="0F5149"/>
              </a:solidFill>
              <a:effectLst/>
              <a:uLnTx/>
              <a:uFillTx/>
              <a:latin typeface="Calibri"/>
              <a:ea typeface="+mn-ea"/>
              <a:cs typeface="Poppins Bold"/>
            </a:endParaRPr>
          </a:p>
        </p:txBody>
      </p:sp>
      <p:sp>
        <p:nvSpPr>
          <p:cNvPr id="4" name="CuadroTexto 3">
            <a:extLst>
              <a:ext uri="{FF2B5EF4-FFF2-40B4-BE49-F238E27FC236}">
                <a16:creationId xmlns:a16="http://schemas.microsoft.com/office/drawing/2014/main" id="{4C2F50CC-A204-B745-9240-50A8D42943C1}"/>
              </a:ext>
            </a:extLst>
          </p:cNvPr>
          <p:cNvSpPr txBox="1"/>
          <p:nvPr/>
        </p:nvSpPr>
        <p:spPr>
          <a:xfrm>
            <a:off x="1441938" y="4204480"/>
            <a:ext cx="4319670" cy="75918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F5149"/>
                </a:solidFill>
                <a:effectLst/>
                <a:uLnTx/>
                <a:uFillTx/>
                <a:latin typeface="Calibri"/>
                <a:ea typeface="+mn-ea"/>
                <a:cs typeface="Poppins Medium"/>
              </a:rPr>
              <a:t>Dr. Marco Tovar</a:t>
            </a:r>
          </a:p>
          <a:p>
            <a:pPr marL="0" marR="0" lvl="0" indent="0" algn="l" defTabSz="914400" rtl="0" eaLnBrk="1" fontAlgn="auto" latinLnBrk="0" hangingPunct="1">
              <a:lnSpc>
                <a:spcPts val="26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F5149"/>
                </a:solidFill>
                <a:effectLst/>
                <a:uLnTx/>
                <a:uFillTx/>
                <a:latin typeface="Calibri"/>
                <a:ea typeface="+mn-ea"/>
                <a:cs typeface="Poppins Medium"/>
              </a:rPr>
              <a:t>Director Médico, Socios En Salud</a:t>
            </a:r>
          </a:p>
        </p:txBody>
      </p:sp>
    </p:spTree>
    <p:extLst>
      <p:ext uri="{BB962C8B-B14F-4D97-AF65-F5344CB8AC3E}">
        <p14:creationId xmlns:p14="http://schemas.microsoft.com/office/powerpoint/2010/main" val="227679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err="1">
                <a:ln>
                  <a:noFill/>
                </a:ln>
                <a:solidFill>
                  <a:srgbClr val="F8971D"/>
                </a:solidFill>
                <a:effectLst/>
                <a:uLnTx/>
                <a:uFillTx/>
                <a:latin typeface="Calibri"/>
                <a:ea typeface="+mn-ea"/>
                <a:cs typeface="Poppins SemiBold"/>
              </a:rPr>
              <a:t>Introduction</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3" name="CuadroTexto 2">
            <a:extLst>
              <a:ext uri="{FF2B5EF4-FFF2-40B4-BE49-F238E27FC236}">
                <a16:creationId xmlns:a16="http://schemas.microsoft.com/office/drawing/2014/main" id="{4FCF32F1-9099-2723-663B-B1CD926D88FF}"/>
              </a:ext>
            </a:extLst>
          </p:cNvPr>
          <p:cNvSpPr txBox="1"/>
          <p:nvPr/>
        </p:nvSpPr>
        <p:spPr>
          <a:xfrm>
            <a:off x="363983" y="1009964"/>
            <a:ext cx="6649376"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Serological surveillance provides estimates of population-level immunity against infectious diseases using cross-sectional studies of antibody prevalence</a:t>
            </a:r>
            <a:endPar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C3BA4145-1477-DDDB-003F-164BBC1ABA0A}"/>
              </a:ext>
            </a:extLst>
          </p:cNvPr>
          <p:cNvSpPr txBox="1"/>
          <p:nvPr/>
        </p:nvSpPr>
        <p:spPr>
          <a:xfrm>
            <a:off x="363983" y="1979506"/>
            <a:ext cx="6649376" cy="175432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Perú, one surveillance in Lambayeque was done in June 2020 showed 29.5% of seroprevalence,[1] another one in Iquitos estimated a seroprevalence of 70% (IC 95%: 67-73) in July 2020 and 66% (95% IC: 62-70) at August 2020(12).[2] The largest seroprevalence study of SARS-CoV-2 in Lima showed 20.8% (95% IC: 17,2-23,5). [3]</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F258D44F-9DB9-4F83-071F-07F4C0A16263}"/>
              </a:ext>
            </a:extLst>
          </p:cNvPr>
          <p:cNvSpPr txBox="1"/>
          <p:nvPr/>
        </p:nvSpPr>
        <p:spPr>
          <a:xfrm>
            <a:off x="363983" y="5106485"/>
            <a:ext cx="1124800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a:ln>
                  <a:noFill/>
                </a:ln>
                <a:solidFill>
                  <a:prstClr val="black"/>
                </a:solidFill>
                <a:effectLst/>
                <a:uLnTx/>
                <a:uFillTx/>
                <a:latin typeface="Calibri" panose="020F0502020204030204"/>
                <a:ea typeface="+mn-ea"/>
                <a:cs typeface="+mn-cs"/>
              </a:rPr>
              <a:t>1. Diaz-</a:t>
            </a:r>
            <a:r>
              <a:rPr kumimoji="0" lang="es-MX" sz="1100" b="0" i="0" u="none" strike="noStrike" kern="1200" cap="none" spc="0" normalizeH="0" baseline="0" noProof="0" dirty="0" err="1">
                <a:ln>
                  <a:noFill/>
                </a:ln>
                <a:solidFill>
                  <a:prstClr val="black"/>
                </a:solidFill>
                <a:effectLst/>
                <a:uLnTx/>
                <a:uFillTx/>
                <a:latin typeface="Calibri" panose="020F0502020204030204"/>
                <a:ea typeface="+mn-ea"/>
                <a:cs typeface="+mn-cs"/>
              </a:rPr>
              <a:t>Velez</a:t>
            </a:r>
            <a:r>
              <a:rPr kumimoji="0" lang="es-MX" sz="1100" b="0" i="0" u="none" strike="noStrike" kern="1200" cap="none" spc="0" normalizeH="0" baseline="0" noProof="0" dirty="0">
                <a:ln>
                  <a:noFill/>
                </a:ln>
                <a:solidFill>
                  <a:prstClr val="black"/>
                </a:solidFill>
                <a:effectLst/>
                <a:uLnTx/>
                <a:uFillTx/>
                <a:latin typeface="Calibri" panose="020F0502020204030204"/>
                <a:ea typeface="+mn-ea"/>
                <a:cs typeface="+mn-cs"/>
              </a:rPr>
              <a:t>, C., et al., </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SARS-CoV-2 seroprevalence study in Lambayeque, Peru. June-July 2020.</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PeerJ</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2021.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p. e11210.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100" b="0" i="0" u="none" strike="noStrike" kern="1200" cap="none" spc="0" normalizeH="0" baseline="0" noProof="0" dirty="0">
                <a:ln>
                  <a:noFill/>
                </a:ln>
                <a:solidFill>
                  <a:prstClr val="black"/>
                </a:solidFill>
                <a:effectLst/>
                <a:uLnTx/>
                <a:uFillTx/>
                <a:latin typeface="Calibri" panose="020F0502020204030204"/>
                <a:ea typeface="+mn-ea"/>
                <a:cs typeface="+mn-cs"/>
              </a:rPr>
              <a:t>2. Alvarez-Antonio, C., et al., </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Seroprevalence of anti-SARS-CoV-2 antibodies in Iquitos, Peru in July and August, 2020: a population-based study.</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Lancet Glob Health, 2021.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9</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(7): p. e925-e931.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Calibri" panose="020F0502020204030204"/>
                <a:ea typeface="+mn-ea"/>
                <a:cs typeface="+mn-cs"/>
              </a:rPr>
              <a:t>3. Reyes-Vega, M.F., et al., </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SARS-CoV-2 prevalence associated to low socioeconomic status and overcrowding in an LMIC megacity: A population-based </a:t>
            </a:r>
            <a:r>
              <a:rPr kumimoji="0" lang="en-US" sz="1100" b="0" i="1" u="none" strike="noStrike" kern="1200" cap="none" spc="0" normalizeH="0" baseline="0" noProof="0" dirty="0" err="1">
                <a:ln>
                  <a:noFill/>
                </a:ln>
                <a:solidFill>
                  <a:prstClr val="black"/>
                </a:solidFill>
                <a:effectLst/>
                <a:uLnTx/>
                <a:uFillTx/>
                <a:latin typeface="Calibri" panose="020F0502020204030204"/>
                <a:ea typeface="+mn-ea"/>
                <a:cs typeface="+mn-cs"/>
              </a:rPr>
              <a:t>seroepidemiological</a:t>
            </a: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 survey in Lima, Peru.</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EClinicalMedicine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2021.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34</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p. 100801.</a:t>
            </a:r>
            <a:endParaRPr kumimoji="0" lang="es-PE"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C1B9D83E-3F12-7E4F-DED6-374BDDFE4C3A}"/>
              </a:ext>
            </a:extLst>
          </p:cNvPr>
          <p:cNvSpPr txBox="1"/>
          <p:nvPr/>
        </p:nvSpPr>
        <p:spPr>
          <a:xfrm>
            <a:off x="363983" y="3780044"/>
            <a:ext cx="6649376"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inform policy makers of DIRIS Lima North (dependence on MoH), we did cross-sectional, observational serosurvey study conducted between November and December 2020 in the district of Carabayllo to evaluate the seroprevalence of SARS-CoV-2 infection.</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6F282ADD-019F-1E4E-714B-E2615F5555C1}"/>
              </a:ext>
            </a:extLst>
          </p:cNvPr>
          <p:cNvPicPr>
            <a:picLocks noChangeAspect="1"/>
          </p:cNvPicPr>
          <p:nvPr/>
        </p:nvPicPr>
        <p:blipFill rotWithShape="1">
          <a:blip r:embed="rId2"/>
          <a:srcRect r="42962"/>
          <a:stretch/>
        </p:blipFill>
        <p:spPr>
          <a:xfrm>
            <a:off x="7013359" y="210010"/>
            <a:ext cx="4918229" cy="4850263"/>
          </a:xfrm>
          <a:prstGeom prst="rect">
            <a:avLst/>
          </a:prstGeom>
        </p:spPr>
      </p:pic>
    </p:spTree>
    <p:extLst>
      <p:ext uri="{BB962C8B-B14F-4D97-AF65-F5344CB8AC3E}">
        <p14:creationId xmlns:p14="http://schemas.microsoft.com/office/powerpoint/2010/main" val="324661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err="1">
                <a:ln>
                  <a:noFill/>
                </a:ln>
                <a:solidFill>
                  <a:srgbClr val="F8971D"/>
                </a:solidFill>
                <a:effectLst/>
                <a:uLnTx/>
                <a:uFillTx/>
                <a:latin typeface="Calibri"/>
                <a:ea typeface="+mn-ea"/>
                <a:cs typeface="Poppins SemiBold"/>
              </a:rPr>
              <a:t>Methodology</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grpSp>
        <p:nvGrpSpPr>
          <p:cNvPr id="18" name="Grupo 17">
            <a:extLst>
              <a:ext uri="{FF2B5EF4-FFF2-40B4-BE49-F238E27FC236}">
                <a16:creationId xmlns:a16="http://schemas.microsoft.com/office/drawing/2014/main" id="{AD2E3AD5-1F01-4FE8-9D9C-4F2163A7E61E}"/>
              </a:ext>
            </a:extLst>
          </p:cNvPr>
          <p:cNvGrpSpPr/>
          <p:nvPr/>
        </p:nvGrpSpPr>
        <p:grpSpPr>
          <a:xfrm>
            <a:off x="417278" y="936189"/>
            <a:ext cx="7647730" cy="4985622"/>
            <a:chOff x="3466656" y="584640"/>
            <a:chExt cx="8725344" cy="5523552"/>
          </a:xfrm>
        </p:grpSpPr>
        <p:pic>
          <p:nvPicPr>
            <p:cNvPr id="17" name="Imagen 16">
              <a:extLst>
                <a:ext uri="{FF2B5EF4-FFF2-40B4-BE49-F238E27FC236}">
                  <a16:creationId xmlns:a16="http://schemas.microsoft.com/office/drawing/2014/main" id="{4F1249AB-F2DB-96E0-77DC-A0801A6D544A}"/>
                </a:ext>
              </a:extLst>
            </p:cNvPr>
            <p:cNvPicPr>
              <a:picLocks noChangeAspect="1"/>
            </p:cNvPicPr>
            <p:nvPr/>
          </p:nvPicPr>
          <p:blipFill rotWithShape="1">
            <a:blip r:embed="rId2"/>
            <a:srcRect l="28434" t="12534" b="10933"/>
            <a:stretch/>
          </p:blipFill>
          <p:spPr>
            <a:xfrm>
              <a:off x="3466656" y="859536"/>
              <a:ext cx="8725344" cy="524865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88EF31D6-FD11-21DD-58C7-41C12118D613}"/>
                    </a:ext>
                  </a:extLst>
                </p14:cNvPr>
                <p14:cNvContentPartPr/>
                <p14:nvPr/>
              </p14:nvContentPartPr>
              <p14:xfrm>
                <a:off x="10364659" y="1599840"/>
                <a:ext cx="364" cy="360"/>
              </p14:xfrm>
            </p:contentPart>
          </mc:Choice>
          <mc:Fallback xmlns="">
            <p:pic>
              <p:nvPicPr>
                <p:cNvPr id="9" name="Entrada de lápiz 8">
                  <a:extLst>
                    <a:ext uri="{FF2B5EF4-FFF2-40B4-BE49-F238E27FC236}">
                      <a16:creationId xmlns:a16="http://schemas.microsoft.com/office/drawing/2014/main" id="{88EF31D6-FD11-21DD-58C7-41C12118D613}"/>
                    </a:ext>
                  </a:extLst>
                </p:cNvPr>
                <p:cNvPicPr/>
                <p:nvPr/>
              </p:nvPicPr>
              <p:blipFill>
                <a:blip r:embed="rId4"/>
                <a:stretch>
                  <a:fillRect/>
                </a:stretch>
              </p:blipFill>
              <p:spPr>
                <a:xfrm>
                  <a:off x="10355923" y="1590840"/>
                  <a:ext cx="1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D922DD3D-62E5-5D4F-2A1F-5E63E5B55EA4}"/>
                    </a:ext>
                  </a:extLst>
                </p14:cNvPr>
                <p14:cNvContentPartPr/>
                <p14:nvPr/>
              </p14:nvContentPartPr>
              <p14:xfrm>
                <a:off x="6964700" y="1243728"/>
                <a:ext cx="3414301" cy="3008160"/>
              </p14:xfrm>
            </p:contentPart>
          </mc:Choice>
          <mc:Fallback xmlns="">
            <p:pic>
              <p:nvPicPr>
                <p:cNvPr id="12" name="Entrada de lápiz 11">
                  <a:extLst>
                    <a:ext uri="{FF2B5EF4-FFF2-40B4-BE49-F238E27FC236}">
                      <a16:creationId xmlns:a16="http://schemas.microsoft.com/office/drawing/2014/main" id="{D922DD3D-62E5-5D4F-2A1F-5E63E5B55EA4}"/>
                    </a:ext>
                  </a:extLst>
                </p:cNvPr>
                <p:cNvPicPr/>
                <p:nvPr/>
              </p:nvPicPr>
              <p:blipFill>
                <a:blip r:embed="rId6"/>
                <a:stretch>
                  <a:fillRect/>
                </a:stretch>
              </p:blipFill>
              <p:spPr>
                <a:xfrm>
                  <a:off x="6948682" y="1228173"/>
                  <a:ext cx="3446337" cy="303966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Entrada de lápiz 12">
                  <a:extLst>
                    <a:ext uri="{FF2B5EF4-FFF2-40B4-BE49-F238E27FC236}">
                      <a16:creationId xmlns:a16="http://schemas.microsoft.com/office/drawing/2014/main" id="{862509FD-65C0-EBAF-3587-C0DA809F94E7}"/>
                    </a:ext>
                  </a:extLst>
                </p14:cNvPr>
                <p14:cNvContentPartPr/>
                <p14:nvPr/>
              </p14:nvContentPartPr>
              <p14:xfrm>
                <a:off x="6777077" y="4626360"/>
                <a:ext cx="364" cy="360"/>
              </p14:xfrm>
            </p:contentPart>
          </mc:Choice>
          <mc:Fallback xmlns="">
            <p:pic>
              <p:nvPicPr>
                <p:cNvPr id="13" name="Entrada de lápiz 12">
                  <a:extLst>
                    <a:ext uri="{FF2B5EF4-FFF2-40B4-BE49-F238E27FC236}">
                      <a16:creationId xmlns:a16="http://schemas.microsoft.com/office/drawing/2014/main" id="{862509FD-65C0-EBAF-3587-C0DA809F94E7}"/>
                    </a:ext>
                  </a:extLst>
                </p:cNvPr>
                <p:cNvPicPr/>
                <p:nvPr/>
              </p:nvPicPr>
              <p:blipFill>
                <a:blip r:embed="rId4"/>
                <a:stretch>
                  <a:fillRect/>
                </a:stretch>
              </p:blipFill>
              <p:spPr>
                <a:xfrm>
                  <a:off x="6767977" y="4617720"/>
                  <a:ext cx="1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Entrada de lápiz 13">
                  <a:extLst>
                    <a:ext uri="{FF2B5EF4-FFF2-40B4-BE49-F238E27FC236}">
                      <a16:creationId xmlns:a16="http://schemas.microsoft.com/office/drawing/2014/main" id="{9D91FFF9-493E-5E17-2C95-2D8D4AAA0C93}"/>
                    </a:ext>
                  </a:extLst>
                </p14:cNvPr>
                <p14:cNvContentPartPr/>
                <p14:nvPr/>
              </p14:nvContentPartPr>
              <p14:xfrm>
                <a:off x="11182680" y="584640"/>
                <a:ext cx="360" cy="360"/>
              </p14:xfrm>
            </p:contentPart>
          </mc:Choice>
          <mc:Fallback xmlns="">
            <p:pic>
              <p:nvPicPr>
                <p:cNvPr id="14" name="Entrada de lápiz 13">
                  <a:extLst>
                    <a:ext uri="{FF2B5EF4-FFF2-40B4-BE49-F238E27FC236}">
                      <a16:creationId xmlns:a16="http://schemas.microsoft.com/office/drawing/2014/main" id="{9D91FFF9-493E-5E17-2C95-2D8D4AAA0C93}"/>
                    </a:ext>
                  </a:extLst>
                </p:cNvPr>
                <p:cNvPicPr/>
                <p:nvPr/>
              </p:nvPicPr>
              <p:blipFill>
                <a:blip r:embed="rId4"/>
                <a:stretch>
                  <a:fillRect/>
                </a:stretch>
              </p:blipFill>
              <p:spPr>
                <a:xfrm>
                  <a:off x="11173680" y="576000"/>
                  <a:ext cx="18000" cy="18000"/>
                </a:xfrm>
                <a:prstGeom prst="rect">
                  <a:avLst/>
                </a:prstGeom>
              </p:spPr>
            </p:pic>
          </mc:Fallback>
        </mc:AlternateContent>
      </p:grpSp>
      <p:sp>
        <p:nvSpPr>
          <p:cNvPr id="20" name="CuadroTexto 19">
            <a:extLst>
              <a:ext uri="{FF2B5EF4-FFF2-40B4-BE49-F238E27FC236}">
                <a16:creationId xmlns:a16="http://schemas.microsoft.com/office/drawing/2014/main" id="{80518724-9187-594C-58DF-D856EA06616A}"/>
              </a:ext>
            </a:extLst>
          </p:cNvPr>
          <p:cNvSpPr txBox="1"/>
          <p:nvPr/>
        </p:nvSpPr>
        <p:spPr>
          <a:xfrm>
            <a:off x="8235571" y="1844902"/>
            <a:ext cx="3539151"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sampling scheme was designed to represent the entire Carabayllo population. The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observational serosurvey study was conducted between November and December 2020.</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SARS-CoV-2 IgM and IgG antibodies were tested using STANDARD Q COVID-19 IgM/IgG Duo Test by fingerpick as indicated by the manufacturer.</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386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err="1">
                <a:ln>
                  <a:noFill/>
                </a:ln>
                <a:solidFill>
                  <a:srgbClr val="F8971D"/>
                </a:solidFill>
                <a:effectLst/>
                <a:uLnTx/>
                <a:uFillTx/>
                <a:latin typeface="Calibri"/>
                <a:ea typeface="+mn-ea"/>
                <a:cs typeface="Poppins SemiBold"/>
              </a:rPr>
              <a:t>Methodology</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4" name="CuadroTexto 3">
            <a:extLst>
              <a:ext uri="{FF2B5EF4-FFF2-40B4-BE49-F238E27FC236}">
                <a16:creationId xmlns:a16="http://schemas.microsoft.com/office/drawing/2014/main" id="{85BB17B3-EBC1-8C18-894E-BA9C771D3B3E}"/>
              </a:ext>
            </a:extLst>
          </p:cNvPr>
          <p:cNvSpPr txBox="1"/>
          <p:nvPr/>
        </p:nvSpPr>
        <p:spPr>
          <a:xfrm>
            <a:off x="545294" y="1582340"/>
            <a:ext cx="5167506"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We used Carabayllo maps from Google Maps Platform (reference: https://mapsplatform.google.com), using licensed ArcGIS Pro version 10.3 (reference: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hlinkClick r:id="rId2"/>
              </a:rPr>
              <a:t>https://www.esri.com/en-us/arcgis/products/arcgis-pro/overview</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We defined equal-size clusters in the Carabayllo map, in each cluster we make sure that it has a minimum of 10 blocks and a maximum of 16 blocks of houses, for each block of houses up to three locations were manually selected using ArcGIS, obtaining up to 35 locations from each cluster</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 name="Imagen 39">
            <a:extLst>
              <a:ext uri="{FF2B5EF4-FFF2-40B4-BE49-F238E27FC236}">
                <a16:creationId xmlns:a16="http://schemas.microsoft.com/office/drawing/2014/main" id="{B3C32BC7-271B-E6E8-F7AA-5FFD0924988E}"/>
              </a:ext>
            </a:extLst>
          </p:cNvPr>
          <p:cNvPicPr>
            <a:picLocks noChangeAspect="1"/>
          </p:cNvPicPr>
          <p:nvPr/>
        </p:nvPicPr>
        <p:blipFill rotWithShape="1">
          <a:blip r:embed="rId3"/>
          <a:srcRect l="15547" r="3805"/>
          <a:stretch/>
        </p:blipFill>
        <p:spPr>
          <a:xfrm>
            <a:off x="6317827" y="131675"/>
            <a:ext cx="5167506" cy="5724640"/>
          </a:xfrm>
          <a:prstGeom prst="rect">
            <a:avLst/>
          </a:prstGeom>
        </p:spPr>
      </p:pic>
    </p:spTree>
    <p:extLst>
      <p:ext uri="{BB962C8B-B14F-4D97-AF65-F5344CB8AC3E}">
        <p14:creationId xmlns:p14="http://schemas.microsoft.com/office/powerpoint/2010/main" val="28077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err="1">
                <a:ln>
                  <a:noFill/>
                </a:ln>
                <a:solidFill>
                  <a:srgbClr val="F8971D"/>
                </a:solidFill>
                <a:effectLst/>
                <a:uLnTx/>
                <a:uFillTx/>
                <a:latin typeface="Calibri"/>
                <a:ea typeface="+mn-ea"/>
                <a:cs typeface="Poppins SemiBold"/>
              </a:rPr>
              <a:t>Methodology</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5" name="CuadroTexto 4">
            <a:extLst>
              <a:ext uri="{FF2B5EF4-FFF2-40B4-BE49-F238E27FC236}">
                <a16:creationId xmlns:a16="http://schemas.microsoft.com/office/drawing/2014/main" id="{8766E4CA-11D8-2B92-DF32-D8F200BE084E}"/>
              </a:ext>
            </a:extLst>
          </p:cNvPr>
          <p:cNvSpPr txBox="1"/>
          <p:nvPr/>
        </p:nvSpPr>
        <p:spPr>
          <a:xfrm>
            <a:off x="545294" y="5083163"/>
            <a:ext cx="1137304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 table of random numbers only 7 locations were selected of each cluster: 5 were to visit and 2 were backup in case any of the 5 locations is not possible to visit, the use of the 2 locations was in case it is not a dwelling, it is a dwelling but there are no inhabitants or there is one housing, inhabitants but do not want to be evaluated. </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7" name="Imagen 76">
            <a:extLst>
              <a:ext uri="{FF2B5EF4-FFF2-40B4-BE49-F238E27FC236}">
                <a16:creationId xmlns:a16="http://schemas.microsoft.com/office/drawing/2014/main" id="{F3C075E2-B68A-C7BD-5380-6667A4769FAD}"/>
              </a:ext>
            </a:extLst>
          </p:cNvPr>
          <p:cNvPicPr>
            <a:picLocks noChangeAspect="1"/>
          </p:cNvPicPr>
          <p:nvPr/>
        </p:nvPicPr>
        <p:blipFill>
          <a:blip r:embed="rId2"/>
          <a:stretch>
            <a:fillRect/>
          </a:stretch>
        </p:blipFill>
        <p:spPr>
          <a:xfrm>
            <a:off x="1273263" y="994731"/>
            <a:ext cx="4198435" cy="4088432"/>
          </a:xfrm>
          <a:prstGeom prst="rect">
            <a:avLst/>
          </a:prstGeom>
        </p:spPr>
      </p:pic>
      <p:pic>
        <p:nvPicPr>
          <p:cNvPr id="78" name="Imagen 77">
            <a:extLst>
              <a:ext uri="{FF2B5EF4-FFF2-40B4-BE49-F238E27FC236}">
                <a16:creationId xmlns:a16="http://schemas.microsoft.com/office/drawing/2014/main" id="{9C252E91-2D8A-3FC1-6AC0-B493732BE0B6}"/>
              </a:ext>
            </a:extLst>
          </p:cNvPr>
          <p:cNvPicPr>
            <a:picLocks noChangeAspect="1"/>
          </p:cNvPicPr>
          <p:nvPr/>
        </p:nvPicPr>
        <p:blipFill>
          <a:blip r:embed="rId3"/>
          <a:stretch>
            <a:fillRect/>
          </a:stretch>
        </p:blipFill>
        <p:spPr>
          <a:xfrm>
            <a:off x="6589685" y="994731"/>
            <a:ext cx="4515445" cy="4088432"/>
          </a:xfrm>
          <a:prstGeom prst="rect">
            <a:avLst/>
          </a:prstGeom>
        </p:spPr>
      </p:pic>
    </p:spTree>
    <p:extLst>
      <p:ext uri="{BB962C8B-B14F-4D97-AF65-F5344CB8AC3E}">
        <p14:creationId xmlns:p14="http://schemas.microsoft.com/office/powerpoint/2010/main" val="4282483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err="1">
                <a:ln>
                  <a:noFill/>
                </a:ln>
                <a:solidFill>
                  <a:srgbClr val="F8971D"/>
                </a:solidFill>
                <a:effectLst/>
                <a:uLnTx/>
                <a:uFillTx/>
                <a:latin typeface="Calibri"/>
                <a:ea typeface="+mn-ea"/>
                <a:cs typeface="Poppins SemiBold"/>
              </a:rPr>
              <a:t>Methodology</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4" name="CuadroTexto 3">
            <a:extLst>
              <a:ext uri="{FF2B5EF4-FFF2-40B4-BE49-F238E27FC236}">
                <a16:creationId xmlns:a16="http://schemas.microsoft.com/office/drawing/2014/main" id="{BC35624A-FD47-79BE-523F-2371252E7F11}"/>
              </a:ext>
            </a:extLst>
          </p:cNvPr>
          <p:cNvSpPr txBox="1"/>
          <p:nvPr/>
        </p:nvSpPr>
        <p:spPr>
          <a:xfrm>
            <a:off x="545295" y="1169199"/>
            <a:ext cx="10898846" cy="39703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 estimated the proportion of individuals who had a positive result for either IgG and/or IgM by calculating weights to ensure the age and sex distribution of the study participants matched the population of Carabayllo (Table 1).</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To compare adjusted seropositivity across demographic and clinical characteristics, we estimated the prevalence ratio using generalized linear mixed models with a random intercept to account for household clustering.</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 also provide overall seroprevalence estimates adjusted for imperfect accuracy of the antibody test using the method proposed by Diggle.[4] Specifically, we utilize the specificity estimate (95.1%) and sensitivity estimates based on date of symptom onset (68.9%-99.1%) reported in the STANDARD </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Q COVID-19 IgM/IgG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Duo</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Test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pamphlet</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[5]</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endPar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Ø"/>
              <a:tabLst/>
              <a:defRPr/>
            </a:pP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We</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performed</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all</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data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analysis</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using</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the</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statistical</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software Stata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version</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15.0 (Stata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Corp</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LP,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College</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s-PE" sz="1800" b="0" i="0" u="none" strike="noStrike" kern="1200" cap="none" spc="0" normalizeH="0" baseline="0" noProof="0" dirty="0" err="1">
                <a:ln>
                  <a:noFill/>
                </a:ln>
                <a:solidFill>
                  <a:srgbClr val="000000"/>
                </a:solidFill>
                <a:effectLst/>
                <a:uLnTx/>
                <a:uFillTx/>
                <a:latin typeface="Calibri" panose="020F0502020204030204"/>
                <a:ea typeface="+mn-ea"/>
                <a:cs typeface="+mn-cs"/>
              </a:rPr>
              <a:t>Station</a:t>
            </a:r>
            <a:r>
              <a:rPr kumimoji="0" lang="es-PE" sz="1800" b="0" i="0" u="none" strike="noStrike" kern="1200" cap="none" spc="0" normalizeH="0" baseline="0" noProof="0" dirty="0">
                <a:ln>
                  <a:noFill/>
                </a:ln>
                <a:solidFill>
                  <a:srgbClr val="000000"/>
                </a:solidFill>
                <a:effectLst/>
                <a:uLnTx/>
                <a:uFillTx/>
                <a:latin typeface="Calibri" panose="020F0502020204030204"/>
                <a:ea typeface="+mn-ea"/>
                <a:cs typeface="+mn-cs"/>
              </a:rPr>
              <a:t>, Texas). </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04F10436-5E34-07AA-9EDA-2703FE3D2E55}"/>
              </a:ext>
            </a:extLst>
          </p:cNvPr>
          <p:cNvSpPr txBox="1"/>
          <p:nvPr/>
        </p:nvSpPr>
        <p:spPr>
          <a:xfrm>
            <a:off x="661911" y="5389478"/>
            <a:ext cx="966044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4. Diggle, P.J., </a:t>
            </a: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Estimating Prevalence Using an Imperfect Test.</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Epidemiology Research International, 2011.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2011</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p. 608719.</a:t>
            </a:r>
            <a:endPar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5. Avantika. SD Biosensor COVID-19 [Internet]. 2020. p. 1–2. Available from: www.sdbiosensor.com </a:t>
            </a:r>
            <a:endParaRPr kumimoji="0" lang="es-PE"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7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Question Mark with solid fill">
            <a:extLst>
              <a:ext uri="{FF2B5EF4-FFF2-40B4-BE49-F238E27FC236}">
                <a16:creationId xmlns:a16="http://schemas.microsoft.com/office/drawing/2014/main" id="{5DDAF8C6-3B48-9A5F-4EBC-465ECDB694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8349" y="401959"/>
            <a:ext cx="1385271" cy="1385271"/>
          </a:xfrm>
          <a:prstGeom prst="rect">
            <a:avLst/>
          </a:prstGeom>
        </p:spPr>
      </p:pic>
      <p:pic>
        <p:nvPicPr>
          <p:cNvPr id="12" name="Graphic 11" descr="Lightning bolt with solid fill">
            <a:extLst>
              <a:ext uri="{FF2B5EF4-FFF2-40B4-BE49-F238E27FC236}">
                <a16:creationId xmlns:a16="http://schemas.microsoft.com/office/drawing/2014/main" id="{D4BF3B66-F254-AF82-C705-1919FC4D44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16" y="402159"/>
            <a:ext cx="1384870" cy="1384870"/>
          </a:xfrm>
          <a:prstGeom prst="rect">
            <a:avLst/>
          </a:prstGeom>
        </p:spPr>
      </p:pic>
      <p:pic>
        <p:nvPicPr>
          <p:cNvPr id="15" name="Graphic 14" descr="Earth globe: Africa and Europe with solid fill">
            <a:extLst>
              <a:ext uri="{FF2B5EF4-FFF2-40B4-BE49-F238E27FC236}">
                <a16:creationId xmlns:a16="http://schemas.microsoft.com/office/drawing/2014/main" id="{7322A590-77AC-7E22-9C27-794C43BCE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01959"/>
            <a:ext cx="1385271" cy="1385271"/>
          </a:xfrm>
          <a:prstGeom prst="rect">
            <a:avLst/>
          </a:prstGeom>
        </p:spPr>
      </p:pic>
      <p:pic>
        <p:nvPicPr>
          <p:cNvPr id="24" name="Graphic 23" descr="Remote learning language with solid fill">
            <a:extLst>
              <a:ext uri="{FF2B5EF4-FFF2-40B4-BE49-F238E27FC236}">
                <a16:creationId xmlns:a16="http://schemas.microsoft.com/office/drawing/2014/main" id="{DB01A382-F23A-A391-1A14-5206D08CDC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4831" y="401959"/>
            <a:ext cx="1385271" cy="1385271"/>
          </a:xfrm>
          <a:prstGeom prst="rect">
            <a:avLst/>
          </a:prstGeom>
        </p:spPr>
      </p:pic>
      <p:sp>
        <p:nvSpPr>
          <p:cNvPr id="25" name="TextBox 24">
            <a:extLst>
              <a:ext uri="{FF2B5EF4-FFF2-40B4-BE49-F238E27FC236}">
                <a16:creationId xmlns:a16="http://schemas.microsoft.com/office/drawing/2014/main" id="{D3903ED6-2808-9E56-FF89-94D1F22829C2}"/>
              </a:ext>
            </a:extLst>
          </p:cNvPr>
          <p:cNvSpPr txBox="1"/>
          <p:nvPr/>
        </p:nvSpPr>
        <p:spPr>
          <a:xfrm>
            <a:off x="245779" y="1819768"/>
            <a:ext cx="2570111" cy="646331"/>
          </a:xfrm>
          <a:prstGeom prst="rect">
            <a:avLst/>
          </a:prstGeom>
          <a:noFill/>
        </p:spPr>
        <p:txBody>
          <a:bodyPr wrap="square" rtlCol="0">
            <a:spAutoFit/>
          </a:bodyPr>
          <a:lstStyle/>
          <a:p>
            <a:pPr algn="ctr"/>
            <a:r>
              <a:rPr lang="en-US" b="1" dirty="0">
                <a:latin typeface="Georgia" panose="02040502050405020303" pitchFamily="18" charset="0"/>
              </a:rPr>
              <a:t>Introduction &amp; Overview</a:t>
            </a:r>
          </a:p>
        </p:txBody>
      </p:sp>
      <p:sp>
        <p:nvSpPr>
          <p:cNvPr id="26" name="TextBox 25">
            <a:extLst>
              <a:ext uri="{FF2B5EF4-FFF2-40B4-BE49-F238E27FC236}">
                <a16:creationId xmlns:a16="http://schemas.microsoft.com/office/drawing/2014/main" id="{8A43DEBC-9B55-4EA6-83A2-0A19F0F9024C}"/>
              </a:ext>
            </a:extLst>
          </p:cNvPr>
          <p:cNvSpPr txBox="1"/>
          <p:nvPr/>
        </p:nvSpPr>
        <p:spPr>
          <a:xfrm>
            <a:off x="3339162" y="1786830"/>
            <a:ext cx="2570111" cy="646331"/>
          </a:xfrm>
          <a:prstGeom prst="rect">
            <a:avLst/>
          </a:prstGeom>
          <a:noFill/>
        </p:spPr>
        <p:txBody>
          <a:bodyPr wrap="square" rtlCol="0">
            <a:spAutoFit/>
          </a:bodyPr>
          <a:lstStyle/>
          <a:p>
            <a:pPr algn="ctr"/>
            <a:r>
              <a:rPr lang="en-US" b="1" dirty="0">
                <a:latin typeface="Georgia" panose="02040502050405020303" pitchFamily="18" charset="0"/>
              </a:rPr>
              <a:t>Research lightning talks</a:t>
            </a:r>
          </a:p>
        </p:txBody>
      </p:sp>
      <p:sp>
        <p:nvSpPr>
          <p:cNvPr id="27" name="TextBox 26">
            <a:extLst>
              <a:ext uri="{FF2B5EF4-FFF2-40B4-BE49-F238E27FC236}">
                <a16:creationId xmlns:a16="http://schemas.microsoft.com/office/drawing/2014/main" id="{084D4A04-4D3A-4335-F8CF-C61DBC1A7C02}"/>
              </a:ext>
            </a:extLst>
          </p:cNvPr>
          <p:cNvSpPr txBox="1"/>
          <p:nvPr/>
        </p:nvSpPr>
        <p:spPr>
          <a:xfrm>
            <a:off x="6432545" y="1819768"/>
            <a:ext cx="2570111" cy="646331"/>
          </a:xfrm>
          <a:prstGeom prst="rect">
            <a:avLst/>
          </a:prstGeom>
          <a:noFill/>
        </p:spPr>
        <p:txBody>
          <a:bodyPr wrap="square" rtlCol="0">
            <a:spAutoFit/>
          </a:bodyPr>
          <a:lstStyle/>
          <a:p>
            <a:pPr algn="ctr"/>
            <a:r>
              <a:rPr lang="en-US" b="1" dirty="0">
                <a:latin typeface="Georgia" panose="02040502050405020303" pitchFamily="18" charset="0"/>
              </a:rPr>
              <a:t>Capacity building initiatives</a:t>
            </a:r>
          </a:p>
        </p:txBody>
      </p:sp>
      <p:sp>
        <p:nvSpPr>
          <p:cNvPr id="28" name="TextBox 27">
            <a:extLst>
              <a:ext uri="{FF2B5EF4-FFF2-40B4-BE49-F238E27FC236}">
                <a16:creationId xmlns:a16="http://schemas.microsoft.com/office/drawing/2014/main" id="{92876E80-88E0-9DDE-1D6F-AB54C760717A}"/>
              </a:ext>
            </a:extLst>
          </p:cNvPr>
          <p:cNvSpPr txBox="1"/>
          <p:nvPr/>
        </p:nvSpPr>
        <p:spPr>
          <a:xfrm>
            <a:off x="9525928" y="1819768"/>
            <a:ext cx="2570111" cy="646331"/>
          </a:xfrm>
          <a:prstGeom prst="rect">
            <a:avLst/>
          </a:prstGeom>
          <a:noFill/>
        </p:spPr>
        <p:txBody>
          <a:bodyPr wrap="square" rtlCol="0">
            <a:spAutoFit/>
          </a:bodyPr>
          <a:lstStyle/>
          <a:p>
            <a:pPr algn="ctr"/>
            <a:r>
              <a:rPr lang="en-US" b="1" dirty="0">
                <a:solidFill>
                  <a:schemeClr val="bg1">
                    <a:lumMod val="65000"/>
                  </a:schemeClr>
                </a:solidFill>
                <a:latin typeface="Georgia" panose="02040502050405020303" pitchFamily="18" charset="0"/>
              </a:rPr>
              <a:t>Contributor Question &amp; Answer</a:t>
            </a:r>
          </a:p>
        </p:txBody>
      </p:sp>
      <p:sp>
        <p:nvSpPr>
          <p:cNvPr id="3" name="TextBox 2">
            <a:extLst>
              <a:ext uri="{FF2B5EF4-FFF2-40B4-BE49-F238E27FC236}">
                <a16:creationId xmlns:a16="http://schemas.microsoft.com/office/drawing/2014/main" id="{CC4B0D7D-10D9-D465-8BEF-E85BE8A9094C}"/>
              </a:ext>
            </a:extLst>
          </p:cNvPr>
          <p:cNvSpPr txBox="1"/>
          <p:nvPr/>
        </p:nvSpPr>
        <p:spPr>
          <a:xfrm>
            <a:off x="6432334"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Bethany </a:t>
            </a:r>
            <a:r>
              <a:rPr lang="en-US" sz="1200" b="1" dirty="0" err="1">
                <a:latin typeface="Georgia" panose="02040502050405020303" pitchFamily="18" charset="0"/>
              </a:rPr>
              <a:t>Hedt</a:t>
            </a:r>
            <a:r>
              <a:rPr lang="en-US" sz="1200" b="1" dirty="0">
                <a:latin typeface="Georgia" panose="02040502050405020303" pitchFamily="18" charset="0"/>
              </a:rPr>
              <a:t>-Gauthier, PhD</a:t>
            </a:r>
          </a:p>
          <a:p>
            <a:pPr algn="ctr"/>
            <a:r>
              <a:rPr lang="en-US" sz="1200" dirty="0">
                <a:latin typeface="Georgia" panose="02040502050405020303" pitchFamily="18" charset="0"/>
              </a:rPr>
              <a:t>Associate Professor</a:t>
            </a:r>
          </a:p>
          <a:p>
            <a:pPr algn="ctr"/>
            <a:r>
              <a:rPr lang="en-US" sz="1200" dirty="0">
                <a:latin typeface="Georgia" panose="02040502050405020303" pitchFamily="18" charset="0"/>
              </a:rPr>
              <a:t>Harvard Medical School, USA</a:t>
            </a:r>
          </a:p>
        </p:txBody>
      </p:sp>
      <p:sp>
        <p:nvSpPr>
          <p:cNvPr id="5" name="TextBox 4">
            <a:extLst>
              <a:ext uri="{FF2B5EF4-FFF2-40B4-BE49-F238E27FC236}">
                <a16:creationId xmlns:a16="http://schemas.microsoft.com/office/drawing/2014/main" id="{87DF7AF3-F16F-C64C-B22B-9655052AC933}"/>
              </a:ext>
            </a:extLst>
          </p:cNvPr>
          <p:cNvSpPr txBox="1"/>
          <p:nvPr/>
        </p:nvSpPr>
        <p:spPr>
          <a:xfrm>
            <a:off x="245779"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Isabel Fulcher, PhD</a:t>
            </a:r>
          </a:p>
          <a:p>
            <a:pPr algn="ctr"/>
            <a:r>
              <a:rPr lang="en-US" sz="1200" dirty="0">
                <a:latin typeface="Georgia" panose="02040502050405020303" pitchFamily="18" charset="0"/>
              </a:rPr>
              <a:t>Former Postdoctoral Fellow</a:t>
            </a:r>
          </a:p>
          <a:p>
            <a:pPr algn="ctr"/>
            <a:r>
              <a:rPr lang="en-US" sz="1200" dirty="0">
                <a:latin typeface="Georgia" panose="02040502050405020303" pitchFamily="18" charset="0"/>
              </a:rPr>
              <a:t>Harvard Medical School, USA</a:t>
            </a:r>
          </a:p>
        </p:txBody>
      </p:sp>
      <p:sp>
        <p:nvSpPr>
          <p:cNvPr id="7" name="Right Arrow 6">
            <a:extLst>
              <a:ext uri="{FF2B5EF4-FFF2-40B4-BE49-F238E27FC236}">
                <a16:creationId xmlns:a16="http://schemas.microsoft.com/office/drawing/2014/main" id="{1EE58A17-1CFA-E4B1-BF9C-80B2C4E22F0A}"/>
              </a:ext>
            </a:extLst>
          </p:cNvPr>
          <p:cNvSpPr/>
          <p:nvPr/>
        </p:nvSpPr>
        <p:spPr>
          <a:xfrm>
            <a:off x="2913522"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56ED6FA-5A45-C6D1-0DEC-623D439A2AB5}"/>
              </a:ext>
            </a:extLst>
          </p:cNvPr>
          <p:cNvSpPr/>
          <p:nvPr/>
        </p:nvSpPr>
        <p:spPr>
          <a:xfrm>
            <a:off x="6006637"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8752985-B64F-E02C-8E2D-CB073EE02900}"/>
              </a:ext>
            </a:extLst>
          </p:cNvPr>
          <p:cNvSpPr/>
          <p:nvPr/>
        </p:nvSpPr>
        <p:spPr>
          <a:xfrm>
            <a:off x="9100153" y="819022"/>
            <a:ext cx="328143" cy="55114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05E1DB-C58D-A6C3-A9DF-79E94C54E166}"/>
              </a:ext>
            </a:extLst>
          </p:cNvPr>
          <p:cNvSpPr txBox="1"/>
          <p:nvPr/>
        </p:nvSpPr>
        <p:spPr>
          <a:xfrm>
            <a:off x="3245797" y="2761875"/>
            <a:ext cx="2756839" cy="2862322"/>
          </a:xfrm>
          <a:prstGeom prst="rect">
            <a:avLst/>
          </a:prstGeom>
          <a:noFill/>
        </p:spPr>
        <p:txBody>
          <a:bodyPr wrap="square" rtlCol="0">
            <a:spAutoFit/>
          </a:bodyPr>
          <a:lstStyle/>
          <a:p>
            <a:pPr algn="ctr"/>
            <a:r>
              <a:rPr lang="en-US" sz="1200" b="1" dirty="0">
                <a:latin typeface="Georgia" panose="02040502050405020303" pitchFamily="18" charset="0"/>
              </a:rPr>
              <a:t>Alphonse </a:t>
            </a:r>
            <a:r>
              <a:rPr lang="en-US" sz="1200" b="1" dirty="0" err="1">
                <a:latin typeface="Georgia" panose="02040502050405020303" pitchFamily="18" charset="0"/>
              </a:rPr>
              <a:t>Nshimyiryo</a:t>
            </a:r>
            <a:r>
              <a:rPr lang="en-US" sz="1200" b="1" dirty="0">
                <a:latin typeface="Georgia" panose="02040502050405020303" pitchFamily="18" charset="0"/>
              </a:rPr>
              <a:t>, MS</a:t>
            </a:r>
          </a:p>
          <a:p>
            <a:pPr algn="ctr"/>
            <a:r>
              <a:rPr lang="en-US" sz="1200" dirty="0">
                <a:latin typeface="Georgia" panose="02040502050405020303" pitchFamily="18" charset="0"/>
              </a:rPr>
              <a:t>Data Analyst</a:t>
            </a:r>
          </a:p>
          <a:p>
            <a:pPr algn="ctr"/>
            <a:r>
              <a:rPr lang="en-US" sz="1200" dirty="0" err="1">
                <a:latin typeface="Georgia" panose="02040502050405020303" pitchFamily="18" charset="0"/>
              </a:rPr>
              <a:t>Inshuti</a:t>
            </a:r>
            <a:r>
              <a:rPr lang="en-US" sz="1200" dirty="0">
                <a:latin typeface="Georgia" panose="02040502050405020303" pitchFamily="18" charset="0"/>
              </a:rPr>
              <a:t> Mu </a:t>
            </a:r>
            <a:r>
              <a:rPr lang="en-US" sz="1200" dirty="0" err="1">
                <a:latin typeface="Georgia" panose="02040502050405020303" pitchFamily="18" charset="0"/>
              </a:rPr>
              <a:t>Buzima</a:t>
            </a:r>
            <a:r>
              <a:rPr lang="en-US" sz="1200" dirty="0">
                <a:latin typeface="Georgia" panose="02040502050405020303" pitchFamily="18" charset="0"/>
              </a:rPr>
              <a:t>, Rwanda</a:t>
            </a:r>
          </a:p>
          <a:p>
            <a:pPr algn="ctr"/>
            <a:endParaRPr lang="en-US" sz="1200" dirty="0">
              <a:latin typeface="Georgia" panose="02040502050405020303" pitchFamily="18" charset="0"/>
            </a:endParaRPr>
          </a:p>
          <a:p>
            <a:pPr algn="ctr"/>
            <a:r>
              <a:rPr lang="en-US" sz="1200" b="1" dirty="0">
                <a:latin typeface="Georgia" panose="02040502050405020303" pitchFamily="18" charset="0"/>
              </a:rPr>
              <a:t>Zeus Aranda, MS</a:t>
            </a:r>
          </a:p>
          <a:p>
            <a:pPr algn="ctr"/>
            <a:r>
              <a:rPr lang="en-US" sz="1200" dirty="0">
                <a:latin typeface="Georgia" panose="02040502050405020303" pitchFamily="18" charset="0"/>
              </a:rPr>
              <a:t>Research &amp; Impact Coordinator</a:t>
            </a:r>
          </a:p>
          <a:p>
            <a:pPr algn="ctr"/>
            <a:r>
              <a:rPr lang="en-US" sz="1200" dirty="0" err="1">
                <a:latin typeface="Georgia" panose="02040502050405020303" pitchFamily="18" charset="0"/>
              </a:rPr>
              <a:t>Compañeros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Mexico</a:t>
            </a:r>
          </a:p>
          <a:p>
            <a:pPr algn="ctr"/>
            <a:endParaRPr lang="en-US" sz="1200" dirty="0">
              <a:latin typeface="Georgia" panose="02040502050405020303" pitchFamily="18" charset="0"/>
            </a:endParaRPr>
          </a:p>
          <a:p>
            <a:pPr algn="ctr"/>
            <a:r>
              <a:rPr lang="en-US" sz="1200" b="1" dirty="0">
                <a:latin typeface="Georgia" panose="02040502050405020303" pitchFamily="18" charset="0"/>
              </a:rPr>
              <a:t>Marco Tovar, MD</a:t>
            </a:r>
          </a:p>
          <a:p>
            <a:pPr algn="ctr"/>
            <a:r>
              <a:rPr lang="en-US" sz="1200" dirty="0">
                <a:latin typeface="Georgia" panose="02040502050405020303" pitchFamily="18" charset="0"/>
              </a:rPr>
              <a:t>Medical Director</a:t>
            </a:r>
          </a:p>
          <a:p>
            <a:pPr algn="ctr"/>
            <a:r>
              <a:rPr lang="en-US" sz="1200" dirty="0" err="1">
                <a:latin typeface="Georgia" panose="02040502050405020303" pitchFamily="18" charset="0"/>
              </a:rPr>
              <a:t>Socios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Peru</a:t>
            </a:r>
          </a:p>
          <a:p>
            <a:pPr algn="ctr"/>
            <a:endParaRPr lang="en-US" sz="1200" dirty="0">
              <a:latin typeface="Georgia" panose="02040502050405020303" pitchFamily="18" charset="0"/>
            </a:endParaRPr>
          </a:p>
          <a:p>
            <a:pPr algn="ctr"/>
            <a:r>
              <a:rPr lang="en-US" sz="1200" b="1" dirty="0">
                <a:latin typeface="Georgia" panose="02040502050405020303" pitchFamily="18" charset="0"/>
              </a:rPr>
              <a:t>Emilia Connolly, MPH, MD</a:t>
            </a:r>
          </a:p>
          <a:p>
            <a:pPr algn="ctr"/>
            <a:r>
              <a:rPr lang="en-US" sz="1200" dirty="0">
                <a:latin typeface="Georgia" panose="02040502050405020303" pitchFamily="18" charset="0"/>
              </a:rPr>
              <a:t>Chief Health Systems Policy Advisor </a:t>
            </a:r>
            <a:r>
              <a:rPr lang="en-US" sz="1200" dirty="0" err="1">
                <a:latin typeface="Georgia" panose="02040502050405020303" pitchFamily="18" charset="0"/>
              </a:rPr>
              <a:t>Abwenzi</a:t>
            </a:r>
            <a:r>
              <a:rPr lang="en-US" sz="1200" dirty="0">
                <a:latin typeface="Georgia" panose="02040502050405020303" pitchFamily="18" charset="0"/>
              </a:rPr>
              <a:t> Pa Za </a:t>
            </a:r>
            <a:r>
              <a:rPr lang="en-US" sz="1200" dirty="0" err="1">
                <a:latin typeface="Georgia" panose="02040502050405020303" pitchFamily="18" charset="0"/>
              </a:rPr>
              <a:t>Umoyo</a:t>
            </a:r>
            <a:r>
              <a:rPr lang="en-US" sz="1200" dirty="0">
                <a:latin typeface="Georgia" panose="02040502050405020303" pitchFamily="18" charset="0"/>
              </a:rPr>
              <a:t>, Malawi</a:t>
            </a:r>
          </a:p>
        </p:txBody>
      </p:sp>
    </p:spTree>
    <p:extLst>
      <p:ext uri="{BB962C8B-B14F-4D97-AF65-F5344CB8AC3E}">
        <p14:creationId xmlns:p14="http://schemas.microsoft.com/office/powerpoint/2010/main" val="236124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336190" y="199821"/>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a:ln>
                  <a:noFill/>
                </a:ln>
                <a:solidFill>
                  <a:srgbClr val="F8971D"/>
                </a:solidFill>
                <a:effectLst/>
                <a:uLnTx/>
                <a:uFillTx/>
                <a:latin typeface="Calibri"/>
                <a:ea typeface="+mn-ea"/>
                <a:cs typeface="Poppins SemiBold"/>
              </a:rPr>
              <a:t>Resultados</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pic>
        <p:nvPicPr>
          <p:cNvPr id="6" name="Imagen 5">
            <a:extLst>
              <a:ext uri="{FF2B5EF4-FFF2-40B4-BE49-F238E27FC236}">
                <a16:creationId xmlns:a16="http://schemas.microsoft.com/office/drawing/2014/main" id="{34941CF9-6E92-0532-3E77-B6D97C265768}"/>
              </a:ext>
            </a:extLst>
          </p:cNvPr>
          <p:cNvPicPr>
            <a:picLocks noChangeAspect="1"/>
          </p:cNvPicPr>
          <p:nvPr/>
        </p:nvPicPr>
        <p:blipFill>
          <a:blip r:embed="rId2"/>
          <a:stretch>
            <a:fillRect/>
          </a:stretch>
        </p:blipFill>
        <p:spPr>
          <a:xfrm>
            <a:off x="336190" y="1341286"/>
            <a:ext cx="4861367" cy="4566213"/>
          </a:xfrm>
          <a:prstGeom prst="rect">
            <a:avLst/>
          </a:prstGeom>
        </p:spPr>
      </p:pic>
      <p:sp>
        <p:nvSpPr>
          <p:cNvPr id="7" name="CuadroTexto 6">
            <a:extLst>
              <a:ext uri="{FF2B5EF4-FFF2-40B4-BE49-F238E27FC236}">
                <a16:creationId xmlns:a16="http://schemas.microsoft.com/office/drawing/2014/main" id="{35CB1583-08C1-2F9D-8BF5-02C3617AD855}"/>
              </a:ext>
            </a:extLst>
          </p:cNvPr>
          <p:cNvSpPr txBox="1"/>
          <p:nvPr/>
        </p:nvSpPr>
        <p:spPr>
          <a:xfrm>
            <a:off x="336190" y="816847"/>
            <a:ext cx="2149558" cy="5379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F8971D"/>
                </a:solidFill>
                <a:effectLst/>
                <a:uLnTx/>
                <a:uFillTx/>
                <a:latin typeface="Calibri"/>
                <a:ea typeface="+mn-ea"/>
                <a:cs typeface="Poppins SemiBold"/>
              </a:rPr>
              <a:t>Figure 1: Flow chart</a:t>
            </a:r>
            <a:endParaRPr kumimoji="0" lang="es-PE" sz="1800" b="1" i="0" u="none" strike="noStrike" kern="1200" cap="none" spc="0" normalizeH="0" baseline="0" noProof="0" dirty="0">
              <a:ln>
                <a:noFill/>
              </a:ln>
              <a:solidFill>
                <a:srgbClr val="F8971D"/>
              </a:solidFill>
              <a:effectLst/>
              <a:uLnTx/>
              <a:uFillTx/>
              <a:latin typeface="Calibri"/>
              <a:ea typeface="+mn-ea"/>
              <a:cs typeface="Poppins SemiBold"/>
            </a:endParaRPr>
          </a:p>
        </p:txBody>
      </p:sp>
      <p:pic>
        <p:nvPicPr>
          <p:cNvPr id="11" name="Imagen 10">
            <a:extLst>
              <a:ext uri="{FF2B5EF4-FFF2-40B4-BE49-F238E27FC236}">
                <a16:creationId xmlns:a16="http://schemas.microsoft.com/office/drawing/2014/main" id="{DA9C26E7-7EC3-B5A4-CA8E-D3D9CD933475}"/>
              </a:ext>
            </a:extLst>
          </p:cNvPr>
          <p:cNvPicPr>
            <a:picLocks noChangeAspect="1"/>
          </p:cNvPicPr>
          <p:nvPr/>
        </p:nvPicPr>
        <p:blipFill>
          <a:blip r:embed="rId3"/>
          <a:stretch>
            <a:fillRect/>
          </a:stretch>
        </p:blipFill>
        <p:spPr>
          <a:xfrm>
            <a:off x="5008644" y="724260"/>
            <a:ext cx="7092423" cy="4491511"/>
          </a:xfrm>
          <a:prstGeom prst="rect">
            <a:avLst/>
          </a:prstGeom>
        </p:spPr>
      </p:pic>
      <p:sp>
        <p:nvSpPr>
          <p:cNvPr id="12" name="CuadroTexto 11">
            <a:extLst>
              <a:ext uri="{FF2B5EF4-FFF2-40B4-BE49-F238E27FC236}">
                <a16:creationId xmlns:a16="http://schemas.microsoft.com/office/drawing/2014/main" id="{9D70844F-9D1B-ACFD-0CDD-D9A185597F0B}"/>
              </a:ext>
            </a:extLst>
          </p:cNvPr>
          <p:cNvSpPr txBox="1"/>
          <p:nvPr/>
        </p:nvSpPr>
        <p:spPr>
          <a:xfrm>
            <a:off x="5008644" y="199821"/>
            <a:ext cx="7092422" cy="5379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8971D"/>
                </a:solidFill>
                <a:effectLst/>
                <a:uLnTx/>
                <a:uFillTx/>
                <a:latin typeface="Calibri"/>
                <a:ea typeface="+mn-ea"/>
                <a:cs typeface="Poppins SemiBold"/>
              </a:rPr>
              <a:t>Table 1: Distribution of sex and age for the source and study population </a:t>
            </a:r>
          </a:p>
        </p:txBody>
      </p:sp>
      <p:sp>
        <p:nvSpPr>
          <p:cNvPr id="14" name="CuadroTexto 13">
            <a:extLst>
              <a:ext uri="{FF2B5EF4-FFF2-40B4-BE49-F238E27FC236}">
                <a16:creationId xmlns:a16="http://schemas.microsoft.com/office/drawing/2014/main" id="{59AE86EB-938E-5004-5A39-1EED8014946D}"/>
              </a:ext>
            </a:extLst>
          </p:cNvPr>
          <p:cNvSpPr txBox="1"/>
          <p:nvPr/>
        </p:nvSpPr>
        <p:spPr>
          <a:xfrm>
            <a:off x="5008644" y="5276914"/>
            <a:ext cx="7092422"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n-cs"/>
              </a:rPr>
              <a:t>Females were slightly overrepresented in the study population, but the age distributions within each gender are similar</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261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a:ln>
                  <a:noFill/>
                </a:ln>
                <a:solidFill>
                  <a:srgbClr val="F8971D"/>
                </a:solidFill>
                <a:effectLst/>
                <a:uLnTx/>
                <a:uFillTx/>
                <a:latin typeface="Calibri"/>
                <a:ea typeface="+mn-ea"/>
                <a:cs typeface="Poppins SemiBold"/>
              </a:rPr>
              <a:t>Resultados</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pic>
        <p:nvPicPr>
          <p:cNvPr id="4" name="Imagen 3">
            <a:extLst>
              <a:ext uri="{FF2B5EF4-FFF2-40B4-BE49-F238E27FC236}">
                <a16:creationId xmlns:a16="http://schemas.microsoft.com/office/drawing/2014/main" id="{5CCFD231-7741-7888-2732-5100BB21363C}"/>
              </a:ext>
            </a:extLst>
          </p:cNvPr>
          <p:cNvPicPr>
            <a:picLocks noChangeAspect="1"/>
          </p:cNvPicPr>
          <p:nvPr/>
        </p:nvPicPr>
        <p:blipFill>
          <a:blip r:embed="rId3"/>
          <a:stretch>
            <a:fillRect/>
          </a:stretch>
        </p:blipFill>
        <p:spPr>
          <a:xfrm>
            <a:off x="2523574" y="1672212"/>
            <a:ext cx="7523633" cy="3932808"/>
          </a:xfrm>
          <a:prstGeom prst="rect">
            <a:avLst/>
          </a:prstGeom>
        </p:spPr>
      </p:pic>
      <p:sp>
        <p:nvSpPr>
          <p:cNvPr id="6" name="CuadroTexto 5">
            <a:extLst>
              <a:ext uri="{FF2B5EF4-FFF2-40B4-BE49-F238E27FC236}">
                <a16:creationId xmlns:a16="http://schemas.microsoft.com/office/drawing/2014/main" id="{14998D3D-B505-AC55-CAD5-C55F71E1DAD5}"/>
              </a:ext>
            </a:extLst>
          </p:cNvPr>
          <p:cNvSpPr txBox="1"/>
          <p:nvPr/>
        </p:nvSpPr>
        <p:spPr>
          <a:xfrm>
            <a:off x="656949" y="1072104"/>
            <a:ext cx="11256884" cy="5379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8971D"/>
                </a:solidFill>
                <a:effectLst/>
                <a:uLnTx/>
                <a:uFillTx/>
                <a:latin typeface="Calibri"/>
                <a:ea typeface="+mn-ea"/>
                <a:cs typeface="Poppins SemiBold"/>
              </a:rPr>
              <a:t>Table 2: Seroprevalence estimates by various sensitivity estimates from the STANDARD Q COVID-19 IgM/IgG Duo Test </a:t>
            </a:r>
          </a:p>
        </p:txBody>
      </p:sp>
    </p:spTree>
    <p:extLst>
      <p:ext uri="{BB962C8B-B14F-4D97-AF65-F5344CB8AC3E}">
        <p14:creationId xmlns:p14="http://schemas.microsoft.com/office/powerpoint/2010/main" val="1888213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a:ln>
                  <a:noFill/>
                </a:ln>
                <a:solidFill>
                  <a:srgbClr val="F8971D"/>
                </a:solidFill>
                <a:effectLst/>
                <a:uLnTx/>
                <a:uFillTx/>
                <a:latin typeface="Calibri"/>
                <a:ea typeface="+mn-ea"/>
                <a:cs typeface="Poppins SemiBold"/>
              </a:rPr>
              <a:t>Resultados</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pic>
        <p:nvPicPr>
          <p:cNvPr id="4" name="Imagen 3">
            <a:extLst>
              <a:ext uri="{FF2B5EF4-FFF2-40B4-BE49-F238E27FC236}">
                <a16:creationId xmlns:a16="http://schemas.microsoft.com/office/drawing/2014/main" id="{96390FB8-41BF-6B1D-C5B2-53AEE480D1B7}"/>
              </a:ext>
            </a:extLst>
          </p:cNvPr>
          <p:cNvPicPr>
            <a:picLocks noChangeAspect="1"/>
          </p:cNvPicPr>
          <p:nvPr/>
        </p:nvPicPr>
        <p:blipFill rotWithShape="1">
          <a:blip r:embed="rId2"/>
          <a:srcRect t="16839"/>
          <a:stretch/>
        </p:blipFill>
        <p:spPr>
          <a:xfrm>
            <a:off x="833126" y="1899821"/>
            <a:ext cx="10525748" cy="2849732"/>
          </a:xfrm>
          <a:prstGeom prst="rect">
            <a:avLst/>
          </a:prstGeom>
        </p:spPr>
      </p:pic>
      <p:sp>
        <p:nvSpPr>
          <p:cNvPr id="3" name="CuadroTexto 2">
            <a:extLst>
              <a:ext uri="{FF2B5EF4-FFF2-40B4-BE49-F238E27FC236}">
                <a16:creationId xmlns:a16="http://schemas.microsoft.com/office/drawing/2014/main" id="{5BD1B50F-644C-22EF-C71D-F04A6BF537B5}"/>
              </a:ext>
            </a:extLst>
          </p:cNvPr>
          <p:cNvSpPr txBox="1"/>
          <p:nvPr/>
        </p:nvSpPr>
        <p:spPr>
          <a:xfrm>
            <a:off x="833126" y="1375382"/>
            <a:ext cx="6943713" cy="5379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8971D"/>
                </a:solidFill>
                <a:effectLst/>
                <a:uLnTx/>
                <a:uFillTx/>
                <a:latin typeface="Calibri"/>
                <a:ea typeface="+mn-ea"/>
                <a:cs typeface="Poppins SemiBold"/>
              </a:rPr>
              <a:t>Table 3: The proportion of infected individuals stratified by sex and age</a:t>
            </a:r>
          </a:p>
        </p:txBody>
      </p:sp>
    </p:spTree>
    <p:extLst>
      <p:ext uri="{BB962C8B-B14F-4D97-AF65-F5344CB8AC3E}">
        <p14:creationId xmlns:p14="http://schemas.microsoft.com/office/powerpoint/2010/main" val="3825819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545294" y="383959"/>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s-MX" sz="4400" b="1" i="0" u="none" strike="noStrike" kern="1200" cap="none" spc="0" normalizeH="0" baseline="0" noProof="0" dirty="0">
                <a:ln>
                  <a:noFill/>
                </a:ln>
                <a:solidFill>
                  <a:srgbClr val="F8971D"/>
                </a:solidFill>
                <a:effectLst/>
                <a:uLnTx/>
                <a:uFillTx/>
                <a:latin typeface="Calibri"/>
                <a:ea typeface="+mn-ea"/>
                <a:cs typeface="Poppins SemiBold"/>
              </a:rPr>
              <a:t>Resultados</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3" name="CuadroTexto 2">
            <a:extLst>
              <a:ext uri="{FF2B5EF4-FFF2-40B4-BE49-F238E27FC236}">
                <a16:creationId xmlns:a16="http://schemas.microsoft.com/office/drawing/2014/main" id="{AC9E8D30-186A-1D91-C5A6-C5CF0464571E}"/>
              </a:ext>
            </a:extLst>
          </p:cNvPr>
          <p:cNvSpPr txBox="1"/>
          <p:nvPr/>
        </p:nvSpPr>
        <p:spPr>
          <a:xfrm>
            <a:off x="649459" y="2652332"/>
            <a:ext cx="3963743" cy="923330"/>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8971D"/>
                </a:solidFill>
                <a:effectLst/>
                <a:uLnTx/>
                <a:uFillTx/>
                <a:latin typeface="Calibri"/>
                <a:ea typeface="+mn-ea"/>
                <a:cs typeface="Poppins SemiBold"/>
              </a:rPr>
              <a:t>Table 4: The proportion of individuals infected by SARS-CoV-2 stratified by presence of symptoms</a:t>
            </a:r>
          </a:p>
        </p:txBody>
      </p:sp>
      <p:pic>
        <p:nvPicPr>
          <p:cNvPr id="7" name="Imagen 6">
            <a:extLst>
              <a:ext uri="{FF2B5EF4-FFF2-40B4-BE49-F238E27FC236}">
                <a16:creationId xmlns:a16="http://schemas.microsoft.com/office/drawing/2014/main" id="{7FDB9B10-E127-DBF3-38D7-5C9E46C26003}"/>
              </a:ext>
            </a:extLst>
          </p:cNvPr>
          <p:cNvPicPr>
            <a:picLocks noChangeAspect="1"/>
          </p:cNvPicPr>
          <p:nvPr/>
        </p:nvPicPr>
        <p:blipFill rotWithShape="1">
          <a:blip r:embed="rId2"/>
          <a:srcRect l="47675" t="16125" b="4493"/>
          <a:stretch/>
        </p:blipFill>
        <p:spPr>
          <a:xfrm>
            <a:off x="4878372" y="3429000"/>
            <a:ext cx="7313628" cy="2596062"/>
          </a:xfrm>
          <a:prstGeom prst="rect">
            <a:avLst/>
          </a:prstGeom>
        </p:spPr>
      </p:pic>
      <p:pic>
        <p:nvPicPr>
          <p:cNvPr id="5" name="Imagen 4">
            <a:extLst>
              <a:ext uri="{FF2B5EF4-FFF2-40B4-BE49-F238E27FC236}">
                <a16:creationId xmlns:a16="http://schemas.microsoft.com/office/drawing/2014/main" id="{76B2515A-761E-56F3-BB32-582D4AC48593}"/>
              </a:ext>
            </a:extLst>
          </p:cNvPr>
          <p:cNvPicPr>
            <a:picLocks noChangeAspect="1"/>
          </p:cNvPicPr>
          <p:nvPr/>
        </p:nvPicPr>
        <p:blipFill rotWithShape="1">
          <a:blip r:embed="rId2"/>
          <a:srcRect l="-519" t="16125" r="51403" b="5008"/>
          <a:stretch/>
        </p:blipFill>
        <p:spPr>
          <a:xfrm>
            <a:off x="4878372" y="696961"/>
            <a:ext cx="7162177" cy="2690818"/>
          </a:xfrm>
          <a:prstGeom prst="rect">
            <a:avLst/>
          </a:prstGeom>
          <a:ln>
            <a:solidFill>
              <a:schemeClr val="tx1"/>
            </a:solidFill>
          </a:ln>
        </p:spPr>
      </p:pic>
    </p:spTree>
    <p:extLst>
      <p:ext uri="{BB962C8B-B14F-4D97-AF65-F5344CB8AC3E}">
        <p14:creationId xmlns:p14="http://schemas.microsoft.com/office/powerpoint/2010/main" val="247578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6432433-92C8-32ED-2963-DA62350FEF82}"/>
              </a:ext>
            </a:extLst>
          </p:cNvPr>
          <p:cNvSpPr txBox="1"/>
          <p:nvPr/>
        </p:nvSpPr>
        <p:spPr>
          <a:xfrm>
            <a:off x="625193" y="3024508"/>
            <a:ext cx="4067908" cy="62600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8971D"/>
                </a:solidFill>
                <a:effectLst/>
                <a:uLnTx/>
                <a:uFillTx/>
                <a:latin typeface="Calibri"/>
                <a:ea typeface="+mn-ea"/>
                <a:cs typeface="Poppins SemiBold"/>
              </a:rPr>
              <a:t>Conclusions</a:t>
            </a:r>
          </a:p>
        </p:txBody>
      </p:sp>
      <p:sp>
        <p:nvSpPr>
          <p:cNvPr id="3" name="CuadroTexto 2">
            <a:extLst>
              <a:ext uri="{FF2B5EF4-FFF2-40B4-BE49-F238E27FC236}">
                <a16:creationId xmlns:a16="http://schemas.microsoft.com/office/drawing/2014/main" id="{D2756AD1-A678-E128-4198-A9C336E2CB5C}"/>
              </a:ext>
            </a:extLst>
          </p:cNvPr>
          <p:cNvSpPr txBox="1"/>
          <p:nvPr/>
        </p:nvSpPr>
        <p:spPr>
          <a:xfrm>
            <a:off x="705092" y="3686023"/>
            <a:ext cx="10542916" cy="175432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 study shows that the proportion of people with evidence of infection in this population after the first wave is low compared to that reported in other studies.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At the same time, the results indicate that there is a large susceptible population that could be affected again, while there was no access to the vaccine that could be complemented maintained other infection control measures. </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B6103FB2-8E8E-D909-76BB-7DC5E6BBA590}"/>
              </a:ext>
            </a:extLst>
          </p:cNvPr>
          <p:cNvSpPr txBox="1"/>
          <p:nvPr/>
        </p:nvSpPr>
        <p:spPr>
          <a:xfrm>
            <a:off x="625193" y="331043"/>
            <a:ext cx="6094520" cy="626005"/>
          </a:xfrm>
          <a:prstGeom prst="rect">
            <a:avLst/>
          </a:prstGeom>
          <a:noFill/>
        </p:spPr>
        <p:txBody>
          <a:bodyPr wrap="square">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8971D"/>
                </a:solidFill>
                <a:effectLst/>
                <a:uLnTx/>
                <a:uFillTx/>
                <a:latin typeface="Calibri"/>
                <a:ea typeface="+mn-ea"/>
                <a:cs typeface="Poppins SemiBold"/>
              </a:rPr>
              <a:t>Limitations </a:t>
            </a:r>
            <a:endParaRPr kumimoji="0" lang="es-PE" sz="4400" b="1" i="0" u="none" strike="noStrike" kern="1200" cap="none" spc="0" normalizeH="0" baseline="0" noProof="0" dirty="0">
              <a:ln>
                <a:noFill/>
              </a:ln>
              <a:solidFill>
                <a:srgbClr val="F8971D"/>
              </a:solidFill>
              <a:effectLst/>
              <a:uLnTx/>
              <a:uFillTx/>
              <a:latin typeface="Calibri"/>
              <a:ea typeface="+mn-ea"/>
              <a:cs typeface="Poppins SemiBold"/>
            </a:endParaRPr>
          </a:p>
        </p:txBody>
      </p:sp>
      <p:sp>
        <p:nvSpPr>
          <p:cNvPr id="7" name="CuadroTexto 6">
            <a:extLst>
              <a:ext uri="{FF2B5EF4-FFF2-40B4-BE49-F238E27FC236}">
                <a16:creationId xmlns:a16="http://schemas.microsoft.com/office/drawing/2014/main" id="{1B8702FA-B9D9-59F0-166E-8B14DC54B6F4}"/>
              </a:ext>
            </a:extLst>
          </p:cNvPr>
          <p:cNvSpPr txBox="1"/>
          <p:nvPr/>
        </p:nvSpPr>
        <p:spPr>
          <a:xfrm>
            <a:off x="705092" y="1094486"/>
            <a:ext cx="10542916" cy="1200329"/>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It is possible that some persons infected were not identified during the serosurvey due to delayed seroconversion due to a recent SARS-CoV-2 infection or seroreversion due to waning antibody response.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Nevertheless, our</a:t>
            </a:r>
            <a:r>
              <a:rPr kumimoji="0" lang="en-US" sz="18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mn-cs"/>
              </a:rPr>
              <a:t> sampling scheme as opposed to convenience estimates decreases these issues.</a:t>
            </a:r>
            <a:endParaRPr kumimoji="0" lang="es-P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448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12C6B0C-FDE5-DB45-93BC-331B4A360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A9D08DE-A52C-6331-A980-122F3E3F055B}"/>
              </a:ext>
            </a:extLst>
          </p:cNvPr>
          <p:cNvSpPr txBox="1"/>
          <p:nvPr/>
        </p:nvSpPr>
        <p:spPr>
          <a:xfrm>
            <a:off x="0" y="6460477"/>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To submit Q&amp;A questions, go to </a:t>
            </a:r>
            <a:r>
              <a:rPr kumimoji="0" lang="en-US" sz="1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hlinkClick r:id="rId3">
                  <a:extLst>
                    <a:ext uri="{A12FA001-AC4F-418D-AE19-62706E023703}">
                      <ahyp:hlinkClr xmlns:ahyp="http://schemas.microsoft.com/office/drawing/2018/hyperlinkcolor" val="tx"/>
                    </a:ext>
                  </a:extLst>
                </a:hlinkClick>
              </a:rPr>
              <a:t>www.menti.com</a:t>
            </a:r>
            <a:r>
              <a:rPr kumimoji="0" lang="en-US" sz="1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 &amp; enter code 5535 6338 </a:t>
            </a:r>
          </a:p>
        </p:txBody>
      </p:sp>
    </p:spTree>
    <p:extLst>
      <p:ext uri="{BB962C8B-B14F-4D97-AF65-F5344CB8AC3E}">
        <p14:creationId xmlns:p14="http://schemas.microsoft.com/office/powerpoint/2010/main" val="259086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963E7BA-9CBF-1B5A-CC43-991002E68985}"/>
              </a:ext>
            </a:extLst>
          </p:cNvPr>
          <p:cNvPicPr>
            <a:picLocks noGrp="1" noChangeAspect="1"/>
          </p:cNvPicPr>
          <p:nvPr>
            <p:ph type="pic" sz="quarter" idx="14"/>
          </p:nvPr>
        </p:nvPicPr>
        <p:blipFill>
          <a:blip r:embed="rId3" cstate="screen">
            <a:alphaModFix amt="50000"/>
            <a:extLst>
              <a:ext uri="{28A0092B-C50C-407E-A947-70E740481C1C}">
                <a14:useLocalDpi xmlns:a14="http://schemas.microsoft.com/office/drawing/2010/main"/>
              </a:ext>
            </a:extLst>
          </a:blip>
          <a:srcRect/>
          <a:stretch>
            <a:fillRect/>
          </a:stretch>
        </p:blipFill>
        <p:spPr/>
      </p:pic>
      <p:sp>
        <p:nvSpPr>
          <p:cNvPr id="17" name="Rectangle 16">
            <a:extLst>
              <a:ext uri="{FF2B5EF4-FFF2-40B4-BE49-F238E27FC236}">
                <a16:creationId xmlns:a16="http://schemas.microsoft.com/office/drawing/2014/main" id="{7C0EEC59-B9C8-A748-B8DA-3A5F8BADEA9B}"/>
              </a:ext>
            </a:extLst>
          </p:cNvPr>
          <p:cNvSpPr/>
          <p:nvPr/>
        </p:nvSpPr>
        <p:spPr>
          <a:xfrm>
            <a:off x="0" y="4995719"/>
            <a:ext cx="12192000" cy="1855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solidFill>
                <a:srgbClr val="FFFFFF"/>
              </a:solidFill>
              <a:effectLst/>
              <a:uLnTx/>
              <a:uFillTx/>
              <a:latin typeface="Calibri Regular" charset="0"/>
              <a:ea typeface="+mn-ea"/>
              <a:cs typeface="+mn-cs"/>
            </a:endParaRPr>
          </a:p>
        </p:txBody>
      </p:sp>
      <p:grpSp>
        <p:nvGrpSpPr>
          <p:cNvPr id="25" name="Group 24">
            <a:extLst>
              <a:ext uri="{FF2B5EF4-FFF2-40B4-BE49-F238E27FC236}">
                <a16:creationId xmlns:a16="http://schemas.microsoft.com/office/drawing/2014/main" id="{0F9FF011-E557-0242-A16D-8546393C0B61}"/>
              </a:ext>
            </a:extLst>
          </p:cNvPr>
          <p:cNvGrpSpPr/>
          <p:nvPr/>
        </p:nvGrpSpPr>
        <p:grpSpPr>
          <a:xfrm>
            <a:off x="340785" y="1051883"/>
            <a:ext cx="11510429" cy="3855849"/>
            <a:chOff x="4959632" y="-7971968"/>
            <a:chExt cx="59230438" cy="17648752"/>
          </a:xfrm>
        </p:grpSpPr>
        <p:sp>
          <p:nvSpPr>
            <p:cNvPr id="9" name="TextBox 8"/>
            <p:cNvSpPr txBox="1"/>
            <p:nvPr/>
          </p:nvSpPr>
          <p:spPr>
            <a:xfrm>
              <a:off x="4959632" y="-7971968"/>
              <a:ext cx="28640899" cy="123968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FFFFFF"/>
                  </a:solidFill>
                  <a:effectLst/>
                  <a:uLnTx/>
                  <a:uFillTx/>
                  <a:latin typeface="Calibri" charset="0"/>
                  <a:ea typeface="Calibri" charset="0"/>
                  <a:cs typeface="Calibri" charset="0"/>
                </a:rPr>
                <a:t>Childhood immunization during the COVID-19 pandemic: experience in Haiti, Lesotho, Liberia and Malawi</a:t>
              </a:r>
            </a:p>
          </p:txBody>
        </p:sp>
        <p:sp>
          <p:nvSpPr>
            <p:cNvPr id="22" name="TextBox 21">
              <a:extLst>
                <a:ext uri="{FF2B5EF4-FFF2-40B4-BE49-F238E27FC236}">
                  <a16:creationId xmlns:a16="http://schemas.microsoft.com/office/drawing/2014/main" id="{9909CB0A-8073-CF41-B4A5-10EE6A4C7A93}"/>
                </a:ext>
              </a:extLst>
            </p:cNvPr>
            <p:cNvSpPr txBox="1"/>
            <p:nvPr/>
          </p:nvSpPr>
          <p:spPr>
            <a:xfrm>
              <a:off x="46461171" y="8197613"/>
              <a:ext cx="17728899" cy="1479171"/>
            </a:xfrm>
            <a:prstGeom prst="rect">
              <a:avLst/>
            </a:prstGeom>
            <a:noFill/>
          </p:spPr>
          <p:txBody>
            <a:bodyPr wrap="square" lIns="45720" tIns="22860" rIns="45720" bIns="2286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50" normalizeH="0" baseline="0" noProof="0" dirty="0">
                <a:ln>
                  <a:noFill/>
                </a:ln>
                <a:solidFill>
                  <a:srgbClr val="FFFFFF"/>
                </a:solidFill>
                <a:effectLst/>
                <a:uLnTx/>
                <a:uFillTx/>
                <a:latin typeface="Calibri Regular"/>
                <a:ea typeface="Calibri Regular" charset="0"/>
                <a:cs typeface="Calibri Regular" charset="0"/>
              </a:endParaRPr>
            </a:p>
          </p:txBody>
        </p:sp>
      </p:gr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19156" y="5674544"/>
            <a:ext cx="2454480" cy="728363"/>
          </a:xfrm>
          <a:prstGeom prst="rect">
            <a:avLst/>
          </a:prstGeom>
        </p:spPr>
      </p:pic>
      <p:sp>
        <p:nvSpPr>
          <p:cNvPr id="10" name="TextBox 9">
            <a:extLst>
              <a:ext uri="{FF2B5EF4-FFF2-40B4-BE49-F238E27FC236}">
                <a16:creationId xmlns:a16="http://schemas.microsoft.com/office/drawing/2014/main" id="{C869CC79-1B00-D6EA-F383-DD11834F5FD2}"/>
              </a:ext>
            </a:extLst>
          </p:cNvPr>
          <p:cNvSpPr txBox="1"/>
          <p:nvPr/>
        </p:nvSpPr>
        <p:spPr>
          <a:xfrm>
            <a:off x="312414" y="5355640"/>
            <a:ext cx="693747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rgbClr val="FFFFFF"/>
                </a:solidFill>
                <a:effectLst/>
                <a:uLnTx/>
                <a:uFillTx/>
                <a:latin typeface="Calibri Regular"/>
                <a:ea typeface="Calibri Regular" charset="0"/>
                <a:cs typeface="Calibri Regular" charset="0"/>
              </a:rPr>
              <a:t>Emilia Connolly DO MPH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50" normalizeH="0" baseline="0" noProof="0" dirty="0">
              <a:ln>
                <a:noFill/>
              </a:ln>
              <a:solidFill>
                <a:srgbClr val="FFFFFF"/>
              </a:solidFill>
              <a:effectLst/>
              <a:uLnTx/>
              <a:uFillTx/>
              <a:latin typeface="Calibri Regular"/>
              <a:ea typeface="Calibri Regular" charset="0"/>
              <a:cs typeface="Calibri Regular"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rgbClr val="FFFFFF"/>
                </a:solidFill>
                <a:effectLst/>
                <a:uLnTx/>
                <a:uFillTx/>
                <a:latin typeface="Calibri Regular"/>
                <a:ea typeface="Calibri Regular" charset="0"/>
                <a:cs typeface="Calibri Regular" charset="0"/>
              </a:rPr>
              <a:t>Health Systems Research | November 2022</a:t>
            </a:r>
          </a:p>
        </p:txBody>
      </p:sp>
    </p:spTree>
    <p:extLst>
      <p:ext uri="{BB962C8B-B14F-4D97-AF65-F5344CB8AC3E}">
        <p14:creationId xmlns:p14="http://schemas.microsoft.com/office/powerpoint/2010/main" val="3631180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705683" y="653014"/>
            <a:ext cx="7385894" cy="431020"/>
          </a:xfrm>
        </p:spPr>
        <p:txBody>
          <a:bodyPr>
            <a:normAutofit fontScale="90000"/>
          </a:bodyPr>
          <a:lstStyle/>
          <a:p>
            <a:r>
              <a:rPr lang="en-US" dirty="0"/>
              <a:t>AUTHOR ACKNOWLEDGEMENT</a:t>
            </a:r>
          </a:p>
        </p:txBody>
      </p:sp>
      <p:sp>
        <p:nvSpPr>
          <p:cNvPr id="3" name="Text Placeholder 2">
            <a:extLst>
              <a:ext uri="{FF2B5EF4-FFF2-40B4-BE49-F238E27FC236}">
                <a16:creationId xmlns:a16="http://schemas.microsoft.com/office/drawing/2014/main" id="{66C924D2-571B-194B-B07B-0781743FA435}"/>
              </a:ext>
            </a:extLst>
          </p:cNvPr>
          <p:cNvSpPr>
            <a:spLocks noGrp="1"/>
          </p:cNvSpPr>
          <p:nvPr>
            <p:ph type="body" sz="quarter" idx="10"/>
          </p:nvPr>
        </p:nvSpPr>
        <p:spPr>
          <a:xfrm>
            <a:off x="705683" y="1469788"/>
            <a:ext cx="11288632" cy="1235819"/>
          </a:xfrm>
        </p:spPr>
        <p:txBody>
          <a:bodyPr>
            <a:noAutofit/>
          </a:bodyPr>
          <a:lstStyle/>
          <a:p>
            <a:pPr marL="0" indent="0">
              <a:spcBef>
                <a:spcPts val="0"/>
              </a:spcBef>
              <a:buNone/>
            </a:pPr>
            <a:r>
              <a:rPr lang="en-US" sz="2200" b="0" dirty="0">
                <a:effectLst/>
                <a:latin typeface="Helvetica" pitchFamily="2" charset="0"/>
              </a:rPr>
              <a:t>Emilia </a:t>
            </a:r>
            <a:r>
              <a:rPr lang="en-US" sz="2200" b="0" dirty="0" err="1">
                <a:effectLst/>
                <a:latin typeface="Helvetica" pitchFamily="2" charset="0"/>
              </a:rPr>
              <a:t>Connolly,</a:t>
            </a:r>
            <a:r>
              <a:rPr lang="en-US" sz="2200" b="0" baseline="30000" dirty="0" err="1">
                <a:effectLst/>
                <a:latin typeface="Helvetica" pitchFamily="2" charset="0"/>
              </a:rPr>
              <a:t>a</a:t>
            </a:r>
            <a:r>
              <a:rPr lang="en-US" sz="2200" b="0" dirty="0">
                <a:effectLst/>
                <a:latin typeface="Helvetica" pitchFamily="2" charset="0"/>
              </a:rPr>
              <a:t> Emma J </a:t>
            </a:r>
            <a:r>
              <a:rPr lang="en-US" sz="2200" b="0" dirty="0" err="1">
                <a:effectLst/>
                <a:latin typeface="Helvetica" pitchFamily="2" charset="0"/>
              </a:rPr>
              <a:t>Boley,</a:t>
            </a:r>
            <a:r>
              <a:rPr lang="en-US" sz="2200" b="0" baseline="30000" dirty="0" err="1">
                <a:effectLst/>
                <a:latin typeface="Helvetica" pitchFamily="2" charset="0"/>
              </a:rPr>
              <a:t>b</a:t>
            </a:r>
            <a:r>
              <a:rPr lang="en-US" sz="2200" b="0" dirty="0">
                <a:effectLst/>
                <a:latin typeface="Helvetica" pitchFamily="2" charset="0"/>
              </a:rPr>
              <a:t> Donald Luke </a:t>
            </a:r>
            <a:r>
              <a:rPr lang="en-US" sz="2200" b="0" dirty="0" err="1">
                <a:effectLst/>
                <a:latin typeface="Helvetica" pitchFamily="2" charset="0"/>
              </a:rPr>
              <a:t>Fejfar,</a:t>
            </a:r>
            <a:r>
              <a:rPr lang="en-US" sz="2200" b="0" baseline="30000" dirty="0" err="1">
                <a:effectLst/>
                <a:latin typeface="Helvetica" pitchFamily="2" charset="0"/>
              </a:rPr>
              <a:t>c</a:t>
            </a:r>
            <a:r>
              <a:rPr lang="en-US" sz="2200" b="0" dirty="0">
                <a:effectLst/>
                <a:latin typeface="Helvetica" pitchFamily="2" charset="0"/>
              </a:rPr>
              <a:t> Prince F </a:t>
            </a:r>
            <a:r>
              <a:rPr lang="en-US" sz="2200" b="0" dirty="0" err="1">
                <a:effectLst/>
                <a:latin typeface="Helvetica" pitchFamily="2" charset="0"/>
              </a:rPr>
              <a:t>Varney,</a:t>
            </a:r>
            <a:r>
              <a:rPr lang="en-US" sz="2200" b="0" baseline="30000" dirty="0" err="1">
                <a:effectLst/>
                <a:latin typeface="Helvetica" pitchFamily="2" charset="0"/>
              </a:rPr>
              <a:t>b</a:t>
            </a:r>
            <a:r>
              <a:rPr lang="en-US" sz="2200" b="0" dirty="0">
                <a:effectLst/>
                <a:latin typeface="Helvetica" pitchFamily="2" charset="0"/>
              </a:rPr>
              <a:t> Moses B </a:t>
            </a:r>
            <a:r>
              <a:rPr lang="en-US" sz="2200" b="0" dirty="0" err="1">
                <a:effectLst/>
                <a:latin typeface="Helvetica" pitchFamily="2" charset="0"/>
              </a:rPr>
              <a:t>Aron,</a:t>
            </a:r>
            <a:r>
              <a:rPr lang="en-US" sz="2200" b="0" baseline="30000" dirty="0" err="1">
                <a:effectLst/>
                <a:latin typeface="Helvetica" pitchFamily="2" charset="0"/>
              </a:rPr>
              <a:t>a</a:t>
            </a:r>
            <a:r>
              <a:rPr lang="en-US" sz="2200" b="0" dirty="0">
                <a:effectLst/>
                <a:latin typeface="Helvetica" pitchFamily="2" charset="0"/>
              </a:rPr>
              <a:t> Isabel R </a:t>
            </a:r>
            <a:r>
              <a:rPr lang="en-US" sz="2200" b="0" dirty="0" err="1">
                <a:effectLst/>
                <a:latin typeface="Helvetica" pitchFamily="2" charset="0"/>
              </a:rPr>
              <a:t>Fulcher,</a:t>
            </a:r>
            <a:r>
              <a:rPr lang="en-US" sz="2200" b="0" baseline="30000" dirty="0" err="1">
                <a:effectLst/>
                <a:latin typeface="Helvetica" pitchFamily="2" charset="0"/>
              </a:rPr>
              <a:t>d</a:t>
            </a:r>
            <a:r>
              <a:rPr lang="en-US" sz="2200" b="0" dirty="0">
                <a:latin typeface="Helvetica" pitchFamily="2" charset="0"/>
              </a:rPr>
              <a:t> </a:t>
            </a:r>
            <a:r>
              <a:rPr lang="en-US" sz="2200" b="0" dirty="0" err="1">
                <a:effectLst/>
                <a:latin typeface="Helvetica" pitchFamily="2" charset="0"/>
              </a:rPr>
              <a:t>Wesler</a:t>
            </a:r>
            <a:r>
              <a:rPr lang="en-US" sz="2200" b="0" dirty="0">
                <a:effectLst/>
                <a:latin typeface="Helvetica" pitchFamily="2" charset="0"/>
              </a:rPr>
              <a:t> </a:t>
            </a:r>
            <a:r>
              <a:rPr lang="en-US" sz="2200" b="0" dirty="0" err="1">
                <a:effectLst/>
                <a:latin typeface="Helvetica" pitchFamily="2" charset="0"/>
              </a:rPr>
              <a:t>Lambert,</a:t>
            </a:r>
            <a:r>
              <a:rPr lang="en-US" sz="2200" b="0" baseline="30000" dirty="0" err="1">
                <a:effectLst/>
                <a:latin typeface="Helvetica" pitchFamily="2" charset="0"/>
              </a:rPr>
              <a:t>e</a:t>
            </a:r>
            <a:r>
              <a:rPr lang="en-US" sz="2200" b="0" dirty="0">
                <a:effectLst/>
                <a:latin typeface="Helvetica" pitchFamily="2" charset="0"/>
              </a:rPr>
              <a:t> </a:t>
            </a:r>
            <a:r>
              <a:rPr lang="en-US" sz="2200" b="0" dirty="0" err="1">
                <a:effectLst/>
                <a:latin typeface="Helvetica" pitchFamily="2" charset="0"/>
              </a:rPr>
              <a:t>Melino</a:t>
            </a:r>
            <a:r>
              <a:rPr lang="en-US" sz="2200" b="0" dirty="0">
                <a:effectLst/>
                <a:latin typeface="Helvetica" pitchFamily="2" charset="0"/>
              </a:rPr>
              <a:t> </a:t>
            </a:r>
            <a:r>
              <a:rPr lang="en-US" sz="2200" b="0" dirty="0" err="1">
                <a:effectLst/>
                <a:latin typeface="Helvetica" pitchFamily="2" charset="0"/>
              </a:rPr>
              <a:t>Ndayizigiye,</a:t>
            </a:r>
            <a:r>
              <a:rPr lang="en-US" sz="2200" b="0" baseline="30000" dirty="0" err="1">
                <a:effectLst/>
                <a:latin typeface="Helvetica" pitchFamily="2" charset="0"/>
              </a:rPr>
              <a:t>f</a:t>
            </a:r>
            <a:r>
              <a:rPr lang="en-US" sz="2200" b="0" dirty="0">
                <a:effectLst/>
                <a:latin typeface="Helvetica" pitchFamily="2" charset="0"/>
              </a:rPr>
              <a:t> Michael R </a:t>
            </a:r>
            <a:r>
              <a:rPr lang="en-US" sz="2200" b="0" dirty="0" err="1">
                <a:effectLst/>
                <a:latin typeface="Helvetica" pitchFamily="2" charset="0"/>
              </a:rPr>
              <a:t>Law,</a:t>
            </a:r>
            <a:r>
              <a:rPr lang="en-US" sz="2200" b="0" baseline="30000" dirty="0" err="1">
                <a:effectLst/>
                <a:latin typeface="Helvetica" pitchFamily="2" charset="0"/>
              </a:rPr>
              <a:t>g</a:t>
            </a:r>
            <a:r>
              <a:rPr lang="en-US" sz="2200" b="0" dirty="0">
                <a:effectLst/>
                <a:latin typeface="Helvetica" pitchFamily="2" charset="0"/>
              </a:rPr>
              <a:t> Jean-Claude </a:t>
            </a:r>
            <a:r>
              <a:rPr lang="en-US" sz="2200" b="0" dirty="0" err="1">
                <a:effectLst/>
                <a:latin typeface="Helvetica" pitchFamily="2" charset="0"/>
              </a:rPr>
              <a:t>Mugunga</a:t>
            </a:r>
            <a:r>
              <a:rPr lang="en-US" sz="2200" b="0" baseline="30000" dirty="0" err="1">
                <a:effectLst/>
                <a:latin typeface="Helvetica" pitchFamily="2" charset="0"/>
              </a:rPr>
              <a:t>c</a:t>
            </a:r>
            <a:r>
              <a:rPr lang="en-US" sz="2200" b="0" dirty="0">
                <a:effectLst/>
                <a:latin typeface="Helvetica" pitchFamily="2" charset="0"/>
              </a:rPr>
              <a:t> &amp; Bethany </a:t>
            </a:r>
            <a:r>
              <a:rPr lang="en-US" sz="2200" b="0" dirty="0" err="1">
                <a:effectLst/>
                <a:latin typeface="Helvetica" pitchFamily="2" charset="0"/>
              </a:rPr>
              <a:t>Hedt-Gauthier</a:t>
            </a:r>
            <a:r>
              <a:rPr lang="en-US" sz="2200" b="0" baseline="30000" dirty="0" err="1">
                <a:effectLst/>
                <a:latin typeface="Helvetica" pitchFamily="2" charset="0"/>
              </a:rPr>
              <a:t>d</a:t>
            </a:r>
            <a:r>
              <a:rPr lang="en-US" sz="2200" b="0" dirty="0">
                <a:effectLst/>
                <a:latin typeface="Helvetica" pitchFamily="2" charset="0"/>
              </a:rPr>
              <a:t> on behalf of the Cross-site COVID-19 Syndromic Surveillance Working Group</a:t>
            </a:r>
          </a:p>
        </p:txBody>
      </p:sp>
      <p:pic>
        <p:nvPicPr>
          <p:cNvPr id="6" name="Picture 5">
            <a:extLst>
              <a:ext uri="{FF2B5EF4-FFF2-40B4-BE49-F238E27FC236}">
                <a16:creationId xmlns:a16="http://schemas.microsoft.com/office/drawing/2014/main" id="{EC6BF505-E8A1-A3B3-6E39-4C11A0581B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8868" y="3091361"/>
            <a:ext cx="5911448" cy="3033886"/>
          </a:xfrm>
          <a:prstGeom prst="rect">
            <a:avLst/>
          </a:prstGeom>
        </p:spPr>
      </p:pic>
      <p:sp>
        <p:nvSpPr>
          <p:cNvPr id="7" name="Text Placeholder 2">
            <a:extLst>
              <a:ext uri="{FF2B5EF4-FFF2-40B4-BE49-F238E27FC236}">
                <a16:creationId xmlns:a16="http://schemas.microsoft.com/office/drawing/2014/main" id="{D6189071-81E5-16E3-CE42-9B1493E4932F}"/>
              </a:ext>
            </a:extLst>
          </p:cNvPr>
          <p:cNvSpPr txBox="1">
            <a:spLocks/>
          </p:cNvSpPr>
          <p:nvPr/>
        </p:nvSpPr>
        <p:spPr>
          <a:xfrm>
            <a:off x="705683" y="2883023"/>
            <a:ext cx="4698286" cy="3974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marR="0"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sz="2400" kern="120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30000" noProof="0" dirty="0">
              <a:ln>
                <a:noFill/>
              </a:ln>
              <a:solidFill>
                <a:srgbClr val="B0A69E"/>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a </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Partners In Health, P.O. Box 56, </a:t>
            </a:r>
            <a:r>
              <a:rPr kumimoji="0" lang="en-US" sz="1600" b="0" i="0" u="none" strike="noStrike" kern="1200" cap="none" spc="0" normalizeH="0" baseline="0" noProof="0" dirty="0" err="1">
                <a:ln>
                  <a:noFill/>
                </a:ln>
                <a:solidFill>
                  <a:srgbClr val="B0A69E"/>
                </a:solidFill>
                <a:effectLst/>
                <a:uLnTx/>
                <a:uFillTx/>
                <a:latin typeface="Helvetica" pitchFamily="2" charset="0"/>
                <a:ea typeface="+mn-ea"/>
                <a:cs typeface="+mn-cs"/>
              </a:rPr>
              <a:t>Neno</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Malawi.</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b </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Partners In Health, Monrovia, Liberia.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c</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Partners In Health, Boston, United States of America (USA).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d</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Department of Global Health and Social Medicine, Harvard Medical School, Boston, USA.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e</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Partners In Health, Port au Prince, Haiti.</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f</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Partners In Health, Maseru, Lesotho.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30000" noProof="0" dirty="0">
                <a:ln>
                  <a:noFill/>
                </a:ln>
                <a:solidFill>
                  <a:srgbClr val="B0A69E"/>
                </a:solidFill>
                <a:effectLst/>
                <a:uLnTx/>
                <a:uFillTx/>
                <a:latin typeface="Helvetica" pitchFamily="2" charset="0"/>
                <a:ea typeface="+mn-ea"/>
                <a:cs typeface="+mn-cs"/>
              </a:rPr>
              <a:t>g</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 School of Population and Public Health, University of British Columbia, Vancouver, Canada.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Correspondence to Emilia Connolly (email: </a:t>
            </a:r>
            <a:r>
              <a:rPr kumimoji="0" lang="en-US" sz="1600" b="0" i="0" u="none" strike="noStrike" kern="1200" cap="none" spc="0" normalizeH="0" baseline="0" noProof="0" dirty="0" err="1">
                <a:ln>
                  <a:noFill/>
                </a:ln>
                <a:solidFill>
                  <a:srgbClr val="B0A69E"/>
                </a:solidFill>
                <a:effectLst/>
                <a:uLnTx/>
                <a:uFillTx/>
                <a:latin typeface="Helvetica" pitchFamily="2" charset="0"/>
                <a:ea typeface="+mn-ea"/>
                <a:cs typeface="+mn-cs"/>
              </a:rPr>
              <a:t>econnolly@pih.org</a:t>
            </a:r>
            <a:r>
              <a:rPr kumimoji="0" lang="en-US" sz="1600" b="0" i="0" u="none" strike="noStrike" kern="1200" cap="none" spc="0" normalizeH="0" baseline="0" noProof="0" dirty="0">
                <a:ln>
                  <a:noFill/>
                </a:ln>
                <a:solidFill>
                  <a:srgbClr val="B0A69E"/>
                </a:solidFill>
                <a:effectLst/>
                <a:uLnTx/>
                <a:uFillTx/>
                <a:latin typeface="Helvetica" pitchFamily="2" charset="0"/>
                <a:ea typeface="+mn-ea"/>
                <a:cs typeface="+mn-cs"/>
              </a:rPr>
              <a: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B0A69E"/>
              </a:solidFill>
              <a:effectLst/>
              <a:uLnTx/>
              <a:uFillTx/>
              <a:latin typeface="Helvetica" pitchFamily="2" charset="0"/>
              <a:ea typeface="+mn-ea"/>
              <a:cs typeface="+mn-cs"/>
            </a:endParaRPr>
          </a:p>
        </p:txBody>
      </p:sp>
    </p:spTree>
    <p:extLst>
      <p:ext uri="{BB962C8B-B14F-4D97-AF65-F5344CB8AC3E}">
        <p14:creationId xmlns:p14="http://schemas.microsoft.com/office/powerpoint/2010/main" val="1425812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705683" y="653014"/>
            <a:ext cx="5674782" cy="431020"/>
          </a:xfrm>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66C924D2-571B-194B-B07B-0781743FA435}"/>
              </a:ext>
            </a:extLst>
          </p:cNvPr>
          <p:cNvSpPr>
            <a:spLocks noGrp="1"/>
          </p:cNvSpPr>
          <p:nvPr>
            <p:ph type="body" sz="quarter" idx="10"/>
          </p:nvPr>
        </p:nvSpPr>
        <p:spPr>
          <a:xfrm>
            <a:off x="633074" y="1590558"/>
            <a:ext cx="6400506" cy="4614428"/>
          </a:xfrm>
        </p:spPr>
        <p:txBody>
          <a:bodyPr>
            <a:normAutofit lnSpcReduction="10000"/>
          </a:bodyPr>
          <a:lstStyle/>
          <a:p>
            <a:r>
              <a:rPr lang="en-US" b="0" dirty="0">
                <a:solidFill>
                  <a:schemeClr val="tx2"/>
                </a:solidFill>
              </a:rPr>
              <a:t>COVID-19 pandemic interrupted essential services such as immunizations</a:t>
            </a:r>
            <a:r>
              <a:rPr lang="en-US" b="0" baseline="30000" dirty="0">
                <a:solidFill>
                  <a:schemeClr val="tx2"/>
                </a:solidFill>
              </a:rPr>
              <a:t>1</a:t>
            </a:r>
          </a:p>
          <a:p>
            <a:pPr lvl="1"/>
            <a:r>
              <a:rPr lang="en-US" dirty="0">
                <a:solidFill>
                  <a:schemeClr val="tx2"/>
                </a:solidFill>
              </a:rPr>
              <a:t>Early pandemic models predicted severe interruptions and resulting increased mortality</a:t>
            </a:r>
            <a:r>
              <a:rPr lang="en-US" baseline="30000" dirty="0">
                <a:solidFill>
                  <a:schemeClr val="tx2"/>
                </a:solidFill>
              </a:rPr>
              <a:t>2,3</a:t>
            </a:r>
          </a:p>
          <a:p>
            <a:pPr lvl="1"/>
            <a:endParaRPr lang="en-US" dirty="0">
              <a:solidFill>
                <a:schemeClr val="tx2"/>
              </a:solidFill>
            </a:endParaRPr>
          </a:p>
          <a:p>
            <a:r>
              <a:rPr lang="en-US" b="0" dirty="0">
                <a:solidFill>
                  <a:schemeClr val="tx2"/>
                </a:solidFill>
              </a:rPr>
              <a:t>Mitigation measures had unintended effects on health service delivery</a:t>
            </a:r>
            <a:r>
              <a:rPr lang="en-US" b="0" baseline="30000" dirty="0">
                <a:solidFill>
                  <a:schemeClr val="tx2"/>
                </a:solidFill>
              </a:rPr>
              <a:t>4,5</a:t>
            </a:r>
            <a:endParaRPr lang="en-US" b="0" dirty="0">
              <a:solidFill>
                <a:schemeClr val="tx2"/>
              </a:solidFill>
            </a:endParaRPr>
          </a:p>
          <a:p>
            <a:endParaRPr lang="en-US" b="0" dirty="0">
              <a:solidFill>
                <a:schemeClr val="tx2"/>
              </a:solidFill>
            </a:endParaRPr>
          </a:p>
          <a:p>
            <a:r>
              <a:rPr lang="en-US" b="0" dirty="0">
                <a:solidFill>
                  <a:schemeClr val="tx2"/>
                </a:solidFill>
              </a:rPr>
              <a:t>Gaps in sustained monitoring beyond initial prevention measures </a:t>
            </a:r>
          </a:p>
        </p:txBody>
      </p:sp>
      <p:pic>
        <p:nvPicPr>
          <p:cNvPr id="4" name="Picture 3" descr="A young boy standing next to a road&#10;&#10;Description automatically generated">
            <a:extLst>
              <a:ext uri="{FF2B5EF4-FFF2-40B4-BE49-F238E27FC236}">
                <a16:creationId xmlns:a16="http://schemas.microsoft.com/office/drawing/2014/main" id="{2F1A3520-FF91-B174-6413-7447E6EC19EE}"/>
              </a:ext>
            </a:extLst>
          </p:cNvPr>
          <p:cNvPicPr>
            <a:picLocks noChangeAspect="1"/>
          </p:cNvPicPr>
          <p:nvPr/>
        </p:nvPicPr>
        <p:blipFill rotWithShape="1">
          <a:blip r:embed="rId3" cstate="screen">
            <a:alphaModFix amt="83000"/>
            <a:extLst>
              <a:ext uri="{BEBA8EAE-BF5A-486C-A8C5-ECC9F3942E4B}">
                <a14:imgProps xmlns:a14="http://schemas.microsoft.com/office/drawing/2010/main">
                  <a14:imgLayer r:embed="rId4">
                    <a14:imgEffect>
                      <a14:sharpenSoften amount="-27000"/>
                    </a14:imgEffect>
                    <a14:imgEffect>
                      <a14:saturation sat="65000"/>
                    </a14:imgEffect>
                    <a14:imgEffect>
                      <a14:brightnessContrast bright="14000" contrast="-22000"/>
                    </a14:imgEffect>
                  </a14:imgLayer>
                </a14:imgProps>
              </a:ext>
              <a:ext uri="{28A0092B-C50C-407E-A947-70E740481C1C}">
                <a14:useLocalDpi xmlns:a14="http://schemas.microsoft.com/office/drawing/2010/main"/>
              </a:ext>
            </a:extLst>
          </a:blip>
          <a:srcRect b="-1"/>
          <a:stretch/>
        </p:blipFill>
        <p:spPr>
          <a:xfrm>
            <a:off x="7686695" y="10"/>
            <a:ext cx="4505305" cy="6857990"/>
          </a:xfrm>
          <a:prstGeom prst="rect">
            <a:avLst/>
          </a:prstGeom>
        </p:spPr>
      </p:pic>
      <p:sp>
        <p:nvSpPr>
          <p:cNvPr id="5" name="TextBox 4">
            <a:extLst>
              <a:ext uri="{FF2B5EF4-FFF2-40B4-BE49-F238E27FC236}">
                <a16:creationId xmlns:a16="http://schemas.microsoft.com/office/drawing/2014/main" id="{4A6187AA-1A54-53EF-061F-AB7D5D2C6BBB}"/>
              </a:ext>
            </a:extLst>
          </p:cNvPr>
          <p:cNvSpPr txBox="1"/>
          <p:nvPr/>
        </p:nvSpPr>
        <p:spPr>
          <a:xfrm>
            <a:off x="9437524" y="5697154"/>
            <a:ext cx="2577268" cy="1015663"/>
          </a:xfrm>
          <a:prstGeom prst="rect">
            <a:avLst/>
          </a:prstGeom>
          <a:solidFill>
            <a:schemeClr val="tx1">
              <a:lumMod val="20000"/>
              <a:lumOff val="80000"/>
            </a:schemeClr>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Hartley and </a:t>
            </a:r>
            <a:r>
              <a:rPr kumimoji="0" lang="en-US" sz="1200" b="0" i="0" u="none" strike="noStrike" kern="1200" cap="none" spc="0" normalizeH="0" baseline="0" noProof="0" dirty="0" err="1">
                <a:ln>
                  <a:noFill/>
                </a:ln>
                <a:solidFill>
                  <a:srgbClr val="555555"/>
                </a:solidFill>
                <a:effectLst/>
                <a:uLnTx/>
                <a:uFillTx/>
                <a:latin typeface="Helvetica" pitchFamily="2" charset="0"/>
                <a:ea typeface="+mn-ea"/>
                <a:cs typeface="+mn-cs"/>
              </a:rPr>
              <a:t>Perencevich</a:t>
            </a: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 2020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Abbas et al 2020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err="1">
                <a:ln>
                  <a:noFill/>
                </a:ln>
                <a:solidFill>
                  <a:srgbClr val="555555"/>
                </a:solidFill>
                <a:effectLst/>
                <a:uLnTx/>
                <a:uFillTx/>
                <a:latin typeface="Helvetica" pitchFamily="2" charset="0"/>
                <a:ea typeface="+mn-ea"/>
                <a:cs typeface="+mn-cs"/>
              </a:rPr>
              <a:t>Roberton</a:t>
            </a: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 et al. 2020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Haider et al 2020</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WHO Pulse survey 2020</a:t>
            </a:r>
            <a:endParaRPr kumimoji="0" lang="en-US" sz="1200" b="0" i="0" u="none" strike="noStrike" kern="1200" cap="none" spc="0" normalizeH="0" baseline="0" noProof="0" dirty="0">
              <a:ln>
                <a:noFill/>
              </a:ln>
              <a:solidFill>
                <a:srgbClr val="55555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38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19840" y="1595787"/>
            <a:ext cx="10887444" cy="46091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800" b="1" i="0" u="none" strike="noStrike" kern="1200" cap="none" spc="0" normalizeH="0" baseline="0" noProof="0" dirty="0">
                <a:ln>
                  <a:noFill/>
                </a:ln>
                <a:solidFill>
                  <a:srgbClr val="555555"/>
                </a:solidFill>
                <a:effectLst/>
                <a:uLnTx/>
                <a:uFillTx/>
                <a:latin typeface="Calibri Light" panose="020F0302020204030204"/>
                <a:ea typeface="+mn-ea"/>
                <a:cs typeface="+mn-cs"/>
              </a:rPr>
              <a:t>To examine changes in vaccination of children younger than 1 year during the COVID-19 pandemic  (March 2020-August 2021) in Haiti, Lesotho, Liberia and Malawi</a:t>
            </a:r>
          </a:p>
          <a:p>
            <a:pPr marL="685800" marR="0" lvl="1" indent="-228600" algn="l" defTabSz="914400" rtl="0" eaLnBrk="1" fontAlgn="auto" latinLnBrk="0" hangingPunct="1">
              <a:lnSpc>
                <a:spcPct val="150000"/>
              </a:lnSpc>
              <a:spcBef>
                <a:spcPts val="500"/>
              </a:spcBef>
              <a:spcAft>
                <a:spcPts val="0"/>
              </a:spcAft>
              <a:buClrTx/>
              <a:buSzTx/>
              <a:buFont typeface="Arial"/>
              <a:buChar char="•"/>
              <a:tabLst/>
              <a:defRPr/>
            </a:pPr>
            <a:r>
              <a:rPr kumimoji="0" lang="en-US" sz="2400" b="0" i="0" u="none" strike="noStrike" kern="1200" cap="none" spc="0" normalizeH="0" baseline="0" noProof="0" dirty="0">
                <a:ln>
                  <a:noFill/>
                </a:ln>
                <a:solidFill>
                  <a:srgbClr val="B0A69E"/>
                </a:solidFill>
                <a:effectLst/>
                <a:uLnTx/>
                <a:uFillTx/>
                <a:latin typeface="Calibri" panose="020F0502020204030204"/>
                <a:ea typeface="+mn-ea"/>
                <a:cs typeface="+mn-cs"/>
              </a:rPr>
              <a:t> Allowed for investigation in varied geographic regions with different populations and mitigation measures and their practical application at local level </a:t>
            </a:r>
          </a:p>
          <a:p>
            <a:pPr marL="685800" marR="0" lvl="1" indent="-228600" algn="l" defTabSz="914400" rtl="0" eaLnBrk="1" fontAlgn="auto" latinLnBrk="0" hangingPunct="1">
              <a:lnSpc>
                <a:spcPct val="150000"/>
              </a:lnSpc>
              <a:spcBef>
                <a:spcPts val="500"/>
              </a:spcBef>
              <a:spcAft>
                <a:spcPts val="0"/>
              </a:spcAft>
              <a:buClrTx/>
              <a:buSzTx/>
              <a:buFont typeface="Arial"/>
              <a:buChar char="•"/>
              <a:tabLst/>
              <a:defRPr/>
            </a:pPr>
            <a:r>
              <a:rPr kumimoji="0" lang="en-US" sz="2400" b="0" i="0" u="none" strike="noStrike" kern="1200" cap="none" spc="0" normalizeH="0" baseline="0" noProof="0" dirty="0">
                <a:ln>
                  <a:noFill/>
                </a:ln>
                <a:solidFill>
                  <a:srgbClr val="B0A69E"/>
                </a:solidFill>
                <a:effectLst/>
                <a:uLnTx/>
                <a:uFillTx/>
                <a:latin typeface="Calibri" panose="020F0502020204030204"/>
                <a:ea typeface="+mn-ea"/>
                <a:cs typeface="+mn-cs"/>
              </a:rPr>
              <a:t>4 countries, 10 districts, 41 facilities and 6.4 million people </a:t>
            </a:r>
          </a:p>
          <a:p>
            <a:pPr marL="685800" marR="0" lvl="1" indent="-228600" algn="l" defTabSz="914400" rtl="0" eaLnBrk="1" fontAlgn="auto" latinLnBrk="0" hangingPunct="1">
              <a:lnSpc>
                <a:spcPct val="150000"/>
              </a:lnSpc>
              <a:spcBef>
                <a:spcPts val="500"/>
              </a:spcBef>
              <a:spcAft>
                <a:spcPts val="0"/>
              </a:spcAft>
              <a:buClrTx/>
              <a:buSzTx/>
              <a:buFont typeface="Arial"/>
              <a:buChar char="•"/>
              <a:tabLst/>
              <a:defRPr/>
            </a:pPr>
            <a:r>
              <a:rPr kumimoji="0" lang="en-US" sz="2400" b="0" i="0" u="none" strike="noStrike" kern="1200" cap="none" spc="0" normalizeH="0" baseline="0" noProof="0" dirty="0">
                <a:ln>
                  <a:noFill/>
                </a:ln>
                <a:solidFill>
                  <a:srgbClr val="B0A69E"/>
                </a:solidFill>
                <a:effectLst/>
                <a:uLnTx/>
                <a:uFillTx/>
                <a:latin typeface="Calibri" panose="020F0502020204030204"/>
                <a:ea typeface="+mn-ea"/>
                <a:cs typeface="+mn-cs"/>
              </a:rPr>
              <a:t>Allowed us to investigate potential ways to maintain immunization </a:t>
            </a:r>
            <a:r>
              <a:rPr kumimoji="0" lang="en-US" sz="2400" b="0" i="0" u="none" strike="noStrike" kern="1200" cap="none" spc="0" normalizeH="0" baseline="0" noProof="0" dirty="0" err="1">
                <a:ln>
                  <a:noFill/>
                </a:ln>
                <a:solidFill>
                  <a:srgbClr val="B0A69E"/>
                </a:solidFill>
                <a:effectLst/>
                <a:uLnTx/>
                <a:uFillTx/>
                <a:latin typeface="Calibri" panose="020F0502020204030204"/>
                <a:ea typeface="+mn-ea"/>
                <a:cs typeface="+mn-cs"/>
              </a:rPr>
              <a:t>programmes</a:t>
            </a:r>
            <a:r>
              <a:rPr kumimoji="0" lang="en-US" sz="2400" b="0" i="0" u="none" strike="noStrike" kern="1200" cap="none" spc="0" normalizeH="0" baseline="0" noProof="0" dirty="0">
                <a:ln>
                  <a:noFill/>
                </a:ln>
                <a:solidFill>
                  <a:srgbClr val="B0A69E"/>
                </a:solidFill>
                <a:effectLst/>
                <a:uLnTx/>
                <a:uFillTx/>
                <a:latin typeface="Calibri" panose="020F0502020204030204"/>
                <a:ea typeface="+mn-ea"/>
                <a:cs typeface="+mn-cs"/>
              </a:rPr>
              <a:t> and other essential services during acute health crises </a:t>
            </a:r>
          </a:p>
        </p:txBody>
      </p:sp>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OBJECTIVE</a:t>
            </a:r>
          </a:p>
        </p:txBody>
      </p:sp>
    </p:spTree>
    <p:extLst>
      <p:ext uri="{BB962C8B-B14F-4D97-AF65-F5344CB8AC3E}">
        <p14:creationId xmlns:p14="http://schemas.microsoft.com/office/powerpoint/2010/main" val="109086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Question Mark with solid fill">
            <a:extLst>
              <a:ext uri="{FF2B5EF4-FFF2-40B4-BE49-F238E27FC236}">
                <a16:creationId xmlns:a16="http://schemas.microsoft.com/office/drawing/2014/main" id="{5DDAF8C6-3B48-9A5F-4EBC-465ECDB694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8349" y="401959"/>
            <a:ext cx="1385271" cy="1385271"/>
          </a:xfrm>
          <a:prstGeom prst="rect">
            <a:avLst/>
          </a:prstGeom>
        </p:spPr>
      </p:pic>
      <p:pic>
        <p:nvPicPr>
          <p:cNvPr id="12" name="Graphic 11" descr="Lightning bolt with solid fill">
            <a:extLst>
              <a:ext uri="{FF2B5EF4-FFF2-40B4-BE49-F238E27FC236}">
                <a16:creationId xmlns:a16="http://schemas.microsoft.com/office/drawing/2014/main" id="{D4BF3B66-F254-AF82-C705-1919FC4D44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16" y="402159"/>
            <a:ext cx="1384870" cy="1384870"/>
          </a:xfrm>
          <a:prstGeom prst="rect">
            <a:avLst/>
          </a:prstGeom>
        </p:spPr>
      </p:pic>
      <p:pic>
        <p:nvPicPr>
          <p:cNvPr id="15" name="Graphic 14" descr="Earth globe: Africa and Europe with solid fill">
            <a:extLst>
              <a:ext uri="{FF2B5EF4-FFF2-40B4-BE49-F238E27FC236}">
                <a16:creationId xmlns:a16="http://schemas.microsoft.com/office/drawing/2014/main" id="{7322A590-77AC-7E22-9C27-794C43BCE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401959"/>
            <a:ext cx="1385271" cy="1385271"/>
          </a:xfrm>
          <a:prstGeom prst="rect">
            <a:avLst/>
          </a:prstGeom>
        </p:spPr>
      </p:pic>
      <p:pic>
        <p:nvPicPr>
          <p:cNvPr id="24" name="Graphic 23" descr="Remote learning language with solid fill">
            <a:extLst>
              <a:ext uri="{FF2B5EF4-FFF2-40B4-BE49-F238E27FC236}">
                <a16:creationId xmlns:a16="http://schemas.microsoft.com/office/drawing/2014/main" id="{DB01A382-F23A-A391-1A14-5206D08CDC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4831" y="401959"/>
            <a:ext cx="1385271" cy="1385271"/>
          </a:xfrm>
          <a:prstGeom prst="rect">
            <a:avLst/>
          </a:prstGeom>
        </p:spPr>
      </p:pic>
      <p:sp>
        <p:nvSpPr>
          <p:cNvPr id="25" name="TextBox 24">
            <a:extLst>
              <a:ext uri="{FF2B5EF4-FFF2-40B4-BE49-F238E27FC236}">
                <a16:creationId xmlns:a16="http://schemas.microsoft.com/office/drawing/2014/main" id="{D3903ED6-2808-9E56-FF89-94D1F22829C2}"/>
              </a:ext>
            </a:extLst>
          </p:cNvPr>
          <p:cNvSpPr txBox="1"/>
          <p:nvPr/>
        </p:nvSpPr>
        <p:spPr>
          <a:xfrm>
            <a:off x="245779" y="1819768"/>
            <a:ext cx="2570111" cy="646331"/>
          </a:xfrm>
          <a:prstGeom prst="rect">
            <a:avLst/>
          </a:prstGeom>
          <a:noFill/>
        </p:spPr>
        <p:txBody>
          <a:bodyPr wrap="square" rtlCol="0">
            <a:spAutoFit/>
          </a:bodyPr>
          <a:lstStyle/>
          <a:p>
            <a:pPr algn="ctr"/>
            <a:r>
              <a:rPr lang="en-US" b="1" dirty="0">
                <a:latin typeface="Georgia" panose="02040502050405020303" pitchFamily="18" charset="0"/>
              </a:rPr>
              <a:t>Introduction &amp; Overview</a:t>
            </a:r>
          </a:p>
        </p:txBody>
      </p:sp>
      <p:sp>
        <p:nvSpPr>
          <p:cNvPr id="26" name="TextBox 25">
            <a:extLst>
              <a:ext uri="{FF2B5EF4-FFF2-40B4-BE49-F238E27FC236}">
                <a16:creationId xmlns:a16="http://schemas.microsoft.com/office/drawing/2014/main" id="{8A43DEBC-9B55-4EA6-83A2-0A19F0F9024C}"/>
              </a:ext>
            </a:extLst>
          </p:cNvPr>
          <p:cNvSpPr txBox="1"/>
          <p:nvPr/>
        </p:nvSpPr>
        <p:spPr>
          <a:xfrm>
            <a:off x="3339162" y="1786830"/>
            <a:ext cx="2570111" cy="646331"/>
          </a:xfrm>
          <a:prstGeom prst="rect">
            <a:avLst/>
          </a:prstGeom>
          <a:noFill/>
        </p:spPr>
        <p:txBody>
          <a:bodyPr wrap="square" rtlCol="0">
            <a:spAutoFit/>
          </a:bodyPr>
          <a:lstStyle/>
          <a:p>
            <a:pPr algn="ctr"/>
            <a:r>
              <a:rPr lang="en-US" b="1" dirty="0">
                <a:latin typeface="Georgia" panose="02040502050405020303" pitchFamily="18" charset="0"/>
              </a:rPr>
              <a:t>Research lightning talks</a:t>
            </a:r>
          </a:p>
        </p:txBody>
      </p:sp>
      <p:sp>
        <p:nvSpPr>
          <p:cNvPr id="27" name="TextBox 26">
            <a:extLst>
              <a:ext uri="{FF2B5EF4-FFF2-40B4-BE49-F238E27FC236}">
                <a16:creationId xmlns:a16="http://schemas.microsoft.com/office/drawing/2014/main" id="{084D4A04-4D3A-4335-F8CF-C61DBC1A7C02}"/>
              </a:ext>
            </a:extLst>
          </p:cNvPr>
          <p:cNvSpPr txBox="1"/>
          <p:nvPr/>
        </p:nvSpPr>
        <p:spPr>
          <a:xfrm>
            <a:off x="6432545" y="1819768"/>
            <a:ext cx="2570111" cy="646331"/>
          </a:xfrm>
          <a:prstGeom prst="rect">
            <a:avLst/>
          </a:prstGeom>
          <a:noFill/>
        </p:spPr>
        <p:txBody>
          <a:bodyPr wrap="square" rtlCol="0">
            <a:spAutoFit/>
          </a:bodyPr>
          <a:lstStyle/>
          <a:p>
            <a:pPr algn="ctr"/>
            <a:r>
              <a:rPr lang="en-US" b="1" dirty="0">
                <a:latin typeface="Georgia" panose="02040502050405020303" pitchFamily="18" charset="0"/>
              </a:rPr>
              <a:t>Capacity building initiatives</a:t>
            </a:r>
          </a:p>
        </p:txBody>
      </p:sp>
      <p:sp>
        <p:nvSpPr>
          <p:cNvPr id="28" name="TextBox 27">
            <a:extLst>
              <a:ext uri="{FF2B5EF4-FFF2-40B4-BE49-F238E27FC236}">
                <a16:creationId xmlns:a16="http://schemas.microsoft.com/office/drawing/2014/main" id="{92876E80-88E0-9DDE-1D6F-AB54C760717A}"/>
              </a:ext>
            </a:extLst>
          </p:cNvPr>
          <p:cNvSpPr txBox="1"/>
          <p:nvPr/>
        </p:nvSpPr>
        <p:spPr>
          <a:xfrm>
            <a:off x="9525928" y="1819768"/>
            <a:ext cx="2570111" cy="646331"/>
          </a:xfrm>
          <a:prstGeom prst="rect">
            <a:avLst/>
          </a:prstGeom>
          <a:noFill/>
        </p:spPr>
        <p:txBody>
          <a:bodyPr wrap="square" rtlCol="0">
            <a:spAutoFit/>
          </a:bodyPr>
          <a:lstStyle/>
          <a:p>
            <a:pPr algn="ctr"/>
            <a:r>
              <a:rPr lang="en-US" b="1" dirty="0">
                <a:latin typeface="Georgia" panose="02040502050405020303" pitchFamily="18" charset="0"/>
              </a:rPr>
              <a:t>Contributor Question &amp; Answer</a:t>
            </a:r>
          </a:p>
        </p:txBody>
      </p:sp>
      <p:sp>
        <p:nvSpPr>
          <p:cNvPr id="4" name="TextBox 3">
            <a:extLst>
              <a:ext uri="{FF2B5EF4-FFF2-40B4-BE49-F238E27FC236}">
                <a16:creationId xmlns:a16="http://schemas.microsoft.com/office/drawing/2014/main" id="{85DDC3E2-6EAF-BBDC-0D1D-DD4E821F6AB6}"/>
              </a:ext>
            </a:extLst>
          </p:cNvPr>
          <p:cNvSpPr txBox="1"/>
          <p:nvPr/>
        </p:nvSpPr>
        <p:spPr>
          <a:xfrm>
            <a:off x="9525928" y="2743098"/>
            <a:ext cx="2570111" cy="2308324"/>
          </a:xfrm>
          <a:prstGeom prst="rect">
            <a:avLst/>
          </a:prstGeom>
          <a:noFill/>
        </p:spPr>
        <p:txBody>
          <a:bodyPr wrap="square" rtlCol="0">
            <a:spAutoFit/>
          </a:bodyPr>
          <a:lstStyle/>
          <a:p>
            <a:pPr algn="ctr"/>
            <a:r>
              <a:rPr lang="en-US" b="1" dirty="0">
                <a:latin typeface="Georgia" panose="02040502050405020303" pitchFamily="18" charset="0"/>
              </a:rPr>
              <a:t>Please go to</a:t>
            </a:r>
          </a:p>
          <a:p>
            <a:pPr algn="ctr"/>
            <a:r>
              <a:rPr lang="en-US" b="1" dirty="0">
                <a:highlight>
                  <a:srgbClr val="FFFF00"/>
                </a:highlight>
                <a:latin typeface="Georgia" panose="02040502050405020303" pitchFamily="18" charset="0"/>
                <a:hlinkClick r:id="rId10">
                  <a:extLst>
                    <a:ext uri="{A12FA001-AC4F-418D-AE19-62706E023703}">
                      <ahyp:hlinkClr xmlns:ahyp="http://schemas.microsoft.com/office/drawing/2018/hyperlinkcolor" val="tx"/>
                    </a:ext>
                  </a:extLst>
                </a:hlinkClick>
              </a:rPr>
              <a:t>www.menti.com</a:t>
            </a:r>
            <a:endParaRPr lang="en-US" b="1" dirty="0">
              <a:highlight>
                <a:srgbClr val="FFFF00"/>
              </a:highlight>
              <a:latin typeface="Georgia" panose="02040502050405020303" pitchFamily="18" charset="0"/>
            </a:endParaRPr>
          </a:p>
          <a:p>
            <a:pPr algn="ctr"/>
            <a:endParaRPr lang="en-US" b="1" dirty="0">
              <a:latin typeface="Georgia" panose="02040502050405020303" pitchFamily="18" charset="0"/>
            </a:endParaRPr>
          </a:p>
          <a:p>
            <a:pPr algn="ctr"/>
            <a:r>
              <a:rPr lang="en-US" b="1" dirty="0">
                <a:latin typeface="Georgia" panose="02040502050405020303" pitchFamily="18" charset="0"/>
              </a:rPr>
              <a:t>Enter code </a:t>
            </a:r>
          </a:p>
          <a:p>
            <a:pPr algn="ctr"/>
            <a:r>
              <a:rPr lang="en-US" sz="1800" b="1" dirty="0">
                <a:highlight>
                  <a:srgbClr val="FFFF00"/>
                </a:highlight>
                <a:latin typeface="Georgia" panose="02040502050405020303" pitchFamily="18" charset="0"/>
              </a:rPr>
              <a:t>5535 6338 </a:t>
            </a:r>
          </a:p>
          <a:p>
            <a:pPr algn="ctr"/>
            <a:endParaRPr lang="en-US" b="1" i="1" dirty="0">
              <a:latin typeface="Georgia" panose="02040502050405020303" pitchFamily="18" charset="0"/>
            </a:endParaRPr>
          </a:p>
          <a:p>
            <a:pPr algn="ctr"/>
            <a:r>
              <a:rPr lang="en-US" b="1" i="1" u="sng" dirty="0">
                <a:latin typeface="Georgia" panose="02040502050405020303" pitchFamily="18" charset="0"/>
              </a:rPr>
              <a:t>Submit questions during the session!</a:t>
            </a:r>
          </a:p>
        </p:txBody>
      </p:sp>
      <p:sp>
        <p:nvSpPr>
          <p:cNvPr id="7" name="Right Arrow 6">
            <a:extLst>
              <a:ext uri="{FF2B5EF4-FFF2-40B4-BE49-F238E27FC236}">
                <a16:creationId xmlns:a16="http://schemas.microsoft.com/office/drawing/2014/main" id="{1EE58A17-1CFA-E4B1-BF9C-80B2C4E22F0A}"/>
              </a:ext>
            </a:extLst>
          </p:cNvPr>
          <p:cNvSpPr/>
          <p:nvPr/>
        </p:nvSpPr>
        <p:spPr>
          <a:xfrm>
            <a:off x="2913522"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56ED6FA-5A45-C6D1-0DEC-623D439A2AB5}"/>
              </a:ext>
            </a:extLst>
          </p:cNvPr>
          <p:cNvSpPr/>
          <p:nvPr/>
        </p:nvSpPr>
        <p:spPr>
          <a:xfrm>
            <a:off x="6006637"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8752985-B64F-E02C-8E2D-CB073EE02900}"/>
              </a:ext>
            </a:extLst>
          </p:cNvPr>
          <p:cNvSpPr/>
          <p:nvPr/>
        </p:nvSpPr>
        <p:spPr>
          <a:xfrm>
            <a:off x="9100153" y="819022"/>
            <a:ext cx="328143" cy="551145"/>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D52C9F-4DB2-CCFB-D88A-5C48763B1238}"/>
              </a:ext>
            </a:extLst>
          </p:cNvPr>
          <p:cNvSpPr txBox="1"/>
          <p:nvPr/>
        </p:nvSpPr>
        <p:spPr>
          <a:xfrm>
            <a:off x="6432334"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Bethany </a:t>
            </a:r>
            <a:r>
              <a:rPr lang="en-US" sz="1200" b="1" dirty="0" err="1">
                <a:latin typeface="Georgia" panose="02040502050405020303" pitchFamily="18" charset="0"/>
              </a:rPr>
              <a:t>Hedt</a:t>
            </a:r>
            <a:r>
              <a:rPr lang="en-US" sz="1200" b="1" dirty="0">
                <a:latin typeface="Georgia" panose="02040502050405020303" pitchFamily="18" charset="0"/>
              </a:rPr>
              <a:t>-Gauthier, PhD</a:t>
            </a:r>
          </a:p>
          <a:p>
            <a:pPr algn="ctr"/>
            <a:r>
              <a:rPr lang="en-US" sz="1200" dirty="0">
                <a:latin typeface="Georgia" panose="02040502050405020303" pitchFamily="18" charset="0"/>
              </a:rPr>
              <a:t>Associate Professor</a:t>
            </a:r>
          </a:p>
          <a:p>
            <a:pPr algn="ctr"/>
            <a:r>
              <a:rPr lang="en-US" sz="1200" dirty="0">
                <a:latin typeface="Georgia" panose="02040502050405020303" pitchFamily="18" charset="0"/>
              </a:rPr>
              <a:t>Harvard Medical School, USA</a:t>
            </a:r>
          </a:p>
        </p:txBody>
      </p:sp>
      <p:sp>
        <p:nvSpPr>
          <p:cNvPr id="11" name="TextBox 10">
            <a:extLst>
              <a:ext uri="{FF2B5EF4-FFF2-40B4-BE49-F238E27FC236}">
                <a16:creationId xmlns:a16="http://schemas.microsoft.com/office/drawing/2014/main" id="{90354393-8CCE-E2BA-F6C1-798B2F8C42B5}"/>
              </a:ext>
            </a:extLst>
          </p:cNvPr>
          <p:cNvSpPr txBox="1"/>
          <p:nvPr/>
        </p:nvSpPr>
        <p:spPr>
          <a:xfrm>
            <a:off x="245779" y="2761875"/>
            <a:ext cx="2570111" cy="646331"/>
          </a:xfrm>
          <a:prstGeom prst="rect">
            <a:avLst/>
          </a:prstGeom>
          <a:noFill/>
        </p:spPr>
        <p:txBody>
          <a:bodyPr wrap="square" rtlCol="0">
            <a:spAutoFit/>
          </a:bodyPr>
          <a:lstStyle/>
          <a:p>
            <a:pPr algn="ctr"/>
            <a:r>
              <a:rPr lang="en-US" sz="1200" b="1" dirty="0">
                <a:latin typeface="Georgia" panose="02040502050405020303" pitchFamily="18" charset="0"/>
              </a:rPr>
              <a:t>Isabel Fulcher, PhD</a:t>
            </a:r>
          </a:p>
          <a:p>
            <a:pPr algn="ctr"/>
            <a:r>
              <a:rPr lang="en-US" sz="1200" dirty="0">
                <a:latin typeface="Georgia" panose="02040502050405020303" pitchFamily="18" charset="0"/>
              </a:rPr>
              <a:t>Former Postdoctoral Fellow</a:t>
            </a:r>
          </a:p>
          <a:p>
            <a:pPr algn="ctr"/>
            <a:r>
              <a:rPr lang="en-US" sz="1200" dirty="0">
                <a:latin typeface="Georgia" panose="02040502050405020303" pitchFamily="18" charset="0"/>
              </a:rPr>
              <a:t>Harvard Medical School, USA</a:t>
            </a:r>
          </a:p>
        </p:txBody>
      </p:sp>
      <p:sp>
        <p:nvSpPr>
          <p:cNvPr id="13" name="TextBox 12">
            <a:extLst>
              <a:ext uri="{FF2B5EF4-FFF2-40B4-BE49-F238E27FC236}">
                <a16:creationId xmlns:a16="http://schemas.microsoft.com/office/drawing/2014/main" id="{EA7B27C1-62ED-7AED-749E-7288123B8B76}"/>
              </a:ext>
            </a:extLst>
          </p:cNvPr>
          <p:cNvSpPr txBox="1"/>
          <p:nvPr/>
        </p:nvSpPr>
        <p:spPr>
          <a:xfrm>
            <a:off x="3245797" y="2761875"/>
            <a:ext cx="2756839" cy="2862322"/>
          </a:xfrm>
          <a:prstGeom prst="rect">
            <a:avLst/>
          </a:prstGeom>
          <a:noFill/>
        </p:spPr>
        <p:txBody>
          <a:bodyPr wrap="square" rtlCol="0">
            <a:spAutoFit/>
          </a:bodyPr>
          <a:lstStyle/>
          <a:p>
            <a:pPr algn="ctr"/>
            <a:r>
              <a:rPr lang="en-US" sz="1200" b="1" dirty="0">
                <a:latin typeface="Georgia" panose="02040502050405020303" pitchFamily="18" charset="0"/>
              </a:rPr>
              <a:t>Alphonse </a:t>
            </a:r>
            <a:r>
              <a:rPr lang="en-US" sz="1200" b="1" dirty="0" err="1">
                <a:latin typeface="Georgia" panose="02040502050405020303" pitchFamily="18" charset="0"/>
              </a:rPr>
              <a:t>Nshimyiryo</a:t>
            </a:r>
            <a:r>
              <a:rPr lang="en-US" sz="1200" b="1" dirty="0">
                <a:latin typeface="Georgia" panose="02040502050405020303" pitchFamily="18" charset="0"/>
              </a:rPr>
              <a:t>, MS</a:t>
            </a:r>
          </a:p>
          <a:p>
            <a:pPr algn="ctr"/>
            <a:r>
              <a:rPr lang="en-US" sz="1200" dirty="0">
                <a:latin typeface="Georgia" panose="02040502050405020303" pitchFamily="18" charset="0"/>
              </a:rPr>
              <a:t>Data Analyst</a:t>
            </a:r>
          </a:p>
          <a:p>
            <a:pPr algn="ctr"/>
            <a:r>
              <a:rPr lang="en-US" sz="1200" dirty="0" err="1">
                <a:latin typeface="Georgia" panose="02040502050405020303" pitchFamily="18" charset="0"/>
              </a:rPr>
              <a:t>Inshuti</a:t>
            </a:r>
            <a:r>
              <a:rPr lang="en-US" sz="1200" dirty="0">
                <a:latin typeface="Georgia" panose="02040502050405020303" pitchFamily="18" charset="0"/>
              </a:rPr>
              <a:t> Mu </a:t>
            </a:r>
            <a:r>
              <a:rPr lang="en-US" sz="1200" dirty="0" err="1">
                <a:latin typeface="Georgia" panose="02040502050405020303" pitchFamily="18" charset="0"/>
              </a:rPr>
              <a:t>Buzima</a:t>
            </a:r>
            <a:r>
              <a:rPr lang="en-US" sz="1200" dirty="0">
                <a:latin typeface="Georgia" panose="02040502050405020303" pitchFamily="18" charset="0"/>
              </a:rPr>
              <a:t>, Rwanda</a:t>
            </a:r>
          </a:p>
          <a:p>
            <a:pPr algn="ctr"/>
            <a:endParaRPr lang="en-US" sz="1200" dirty="0">
              <a:latin typeface="Georgia" panose="02040502050405020303" pitchFamily="18" charset="0"/>
            </a:endParaRPr>
          </a:p>
          <a:p>
            <a:pPr algn="ctr"/>
            <a:r>
              <a:rPr lang="en-US" sz="1200" b="1" dirty="0">
                <a:latin typeface="Georgia" panose="02040502050405020303" pitchFamily="18" charset="0"/>
              </a:rPr>
              <a:t>Zeus Aranda, MS</a:t>
            </a:r>
          </a:p>
          <a:p>
            <a:pPr algn="ctr"/>
            <a:r>
              <a:rPr lang="en-US" sz="1200" dirty="0">
                <a:latin typeface="Georgia" panose="02040502050405020303" pitchFamily="18" charset="0"/>
              </a:rPr>
              <a:t>Research &amp; Impact Coordinator</a:t>
            </a:r>
          </a:p>
          <a:p>
            <a:pPr algn="ctr"/>
            <a:r>
              <a:rPr lang="en-US" sz="1200" dirty="0" err="1">
                <a:latin typeface="Georgia" panose="02040502050405020303" pitchFamily="18" charset="0"/>
              </a:rPr>
              <a:t>Compañeros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Mexico</a:t>
            </a:r>
          </a:p>
          <a:p>
            <a:pPr algn="ctr"/>
            <a:endParaRPr lang="en-US" sz="1200" dirty="0">
              <a:latin typeface="Georgia" panose="02040502050405020303" pitchFamily="18" charset="0"/>
            </a:endParaRPr>
          </a:p>
          <a:p>
            <a:pPr algn="ctr"/>
            <a:r>
              <a:rPr lang="en-US" sz="1200" b="1" dirty="0">
                <a:latin typeface="Georgia" panose="02040502050405020303" pitchFamily="18" charset="0"/>
              </a:rPr>
              <a:t>Marco Tovar, MD</a:t>
            </a:r>
          </a:p>
          <a:p>
            <a:pPr algn="ctr"/>
            <a:r>
              <a:rPr lang="en-US" sz="1200" dirty="0">
                <a:latin typeface="Georgia" panose="02040502050405020303" pitchFamily="18" charset="0"/>
              </a:rPr>
              <a:t>Medical Director</a:t>
            </a:r>
          </a:p>
          <a:p>
            <a:pPr algn="ctr"/>
            <a:r>
              <a:rPr lang="en-US" sz="1200" dirty="0" err="1">
                <a:latin typeface="Georgia" panose="02040502050405020303" pitchFamily="18" charset="0"/>
              </a:rPr>
              <a:t>Socios</a:t>
            </a:r>
            <a:r>
              <a:rPr lang="en-US" sz="1200" dirty="0">
                <a:latin typeface="Georgia" panose="02040502050405020303" pitchFamily="18" charset="0"/>
              </a:rPr>
              <a:t> </a:t>
            </a:r>
            <a:r>
              <a:rPr lang="en-US" sz="1200" dirty="0" err="1">
                <a:latin typeface="Georgia" panose="02040502050405020303" pitchFamily="18" charset="0"/>
              </a:rPr>
              <a:t>En</a:t>
            </a:r>
            <a:r>
              <a:rPr lang="en-US" sz="1200" dirty="0">
                <a:latin typeface="Georgia" panose="02040502050405020303" pitchFamily="18" charset="0"/>
              </a:rPr>
              <a:t> </a:t>
            </a:r>
            <a:r>
              <a:rPr lang="en-US" sz="1200" dirty="0" err="1">
                <a:latin typeface="Georgia" panose="02040502050405020303" pitchFamily="18" charset="0"/>
              </a:rPr>
              <a:t>Salud</a:t>
            </a:r>
            <a:r>
              <a:rPr lang="en-US" sz="1200" dirty="0">
                <a:latin typeface="Georgia" panose="02040502050405020303" pitchFamily="18" charset="0"/>
              </a:rPr>
              <a:t>, Peru</a:t>
            </a:r>
          </a:p>
          <a:p>
            <a:pPr algn="ctr"/>
            <a:endParaRPr lang="en-US" sz="1200" dirty="0">
              <a:latin typeface="Georgia" panose="02040502050405020303" pitchFamily="18" charset="0"/>
            </a:endParaRPr>
          </a:p>
          <a:p>
            <a:pPr algn="ctr"/>
            <a:r>
              <a:rPr lang="en-US" sz="1200" b="1" dirty="0">
                <a:latin typeface="Georgia" panose="02040502050405020303" pitchFamily="18" charset="0"/>
              </a:rPr>
              <a:t>Emilia Connolly, MPH, MD</a:t>
            </a:r>
          </a:p>
          <a:p>
            <a:pPr algn="ctr"/>
            <a:r>
              <a:rPr lang="en-US" sz="1200" dirty="0">
                <a:latin typeface="Georgia" panose="02040502050405020303" pitchFamily="18" charset="0"/>
              </a:rPr>
              <a:t>Chief Health Systems Policy Advisor </a:t>
            </a:r>
            <a:r>
              <a:rPr lang="en-US" sz="1200" dirty="0" err="1">
                <a:latin typeface="Georgia" panose="02040502050405020303" pitchFamily="18" charset="0"/>
              </a:rPr>
              <a:t>Abwenzi</a:t>
            </a:r>
            <a:r>
              <a:rPr lang="en-US" sz="1200" dirty="0">
                <a:latin typeface="Georgia" panose="02040502050405020303" pitchFamily="18" charset="0"/>
              </a:rPr>
              <a:t> Pa Za </a:t>
            </a:r>
            <a:r>
              <a:rPr lang="en-US" sz="1200" dirty="0" err="1">
                <a:latin typeface="Georgia" panose="02040502050405020303" pitchFamily="18" charset="0"/>
              </a:rPr>
              <a:t>Umoyo</a:t>
            </a:r>
            <a:r>
              <a:rPr lang="en-US" sz="1200" dirty="0">
                <a:latin typeface="Georgia" panose="02040502050405020303" pitchFamily="18" charset="0"/>
              </a:rPr>
              <a:t>, Malawi</a:t>
            </a:r>
          </a:p>
        </p:txBody>
      </p:sp>
    </p:spTree>
    <p:extLst>
      <p:ext uri="{BB962C8B-B14F-4D97-AF65-F5344CB8AC3E}">
        <p14:creationId xmlns:p14="http://schemas.microsoft.com/office/powerpoint/2010/main" val="2963029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19840" y="1457287"/>
            <a:ext cx="11309892" cy="474769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a:buNone/>
              <a:tabLst/>
              <a:defRPr/>
            </a:pPr>
            <a:r>
              <a:rPr kumimoji="0" lang="en-US" sz="3100" b="1" i="0" u="none" strike="noStrike" kern="1200" cap="none" spc="0" normalizeH="0" baseline="0" noProof="0" dirty="0">
                <a:ln>
                  <a:noFill/>
                </a:ln>
                <a:solidFill>
                  <a:srgbClr val="555555"/>
                </a:solidFill>
                <a:effectLst/>
                <a:uLnTx/>
                <a:uFillTx/>
                <a:latin typeface="Calibri Light" panose="020F0302020204030204"/>
                <a:ea typeface="+mn-ea"/>
                <a:cs typeface="+mn-cs"/>
              </a:rPr>
              <a:t>Utilized negative binomial regression modeling</a:t>
            </a:r>
            <a:r>
              <a:rPr kumimoji="0" lang="en-US" sz="3100" b="1" i="0" u="none" strike="noStrike" kern="1200" cap="none" spc="0" normalizeH="0" baseline="30000" noProof="0" dirty="0">
                <a:ln>
                  <a:noFill/>
                </a:ln>
                <a:solidFill>
                  <a:srgbClr val="555555"/>
                </a:solidFill>
                <a:effectLst/>
                <a:uLnTx/>
                <a:uFillTx/>
                <a:latin typeface="Calibri Light" panose="020F0302020204030204"/>
                <a:ea typeface="+mn-ea"/>
                <a:cs typeface="+mn-cs"/>
              </a:rPr>
              <a:t>6</a:t>
            </a:r>
            <a:r>
              <a:rPr kumimoji="0" lang="en-US" sz="3100" b="1" i="0" u="none" strike="noStrike" kern="1200" cap="none" spc="0" normalizeH="0" baseline="0" noProof="0" dirty="0">
                <a:ln>
                  <a:noFill/>
                </a:ln>
                <a:solidFill>
                  <a:srgbClr val="555555"/>
                </a:solidFill>
                <a:effectLst/>
                <a:uLnTx/>
                <a:uFillTx/>
                <a:latin typeface="Calibri Light" panose="020F0302020204030204"/>
                <a:ea typeface="+mn-ea"/>
                <a:cs typeface="+mn-cs"/>
              </a:rPr>
              <a:t> from existing routine health information systems </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Accounted for early and seasonal trends with historical data from Jan 2016 to Feb 2020*</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Utilized models to extrapolate expected immunization counts without the pandemic with 95% confidence intervals</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 Reported cumulative difference in number of vaccinations and percent difference during three periods in the pandemic: Early (Mar-Aug 2020), Middle (Sep 2020-Feb 2021), Late (Mar-Aug 2021) with Total (Mar 2020-Aug 2021)</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Analysis and visualizations done in R v4.0.4</a:t>
            </a:r>
          </a:p>
          <a:p>
            <a:pPr marL="20638" marR="0" lvl="1" indent="0" algn="l" defTabSz="914400" rtl="0" eaLnBrk="1" fontAlgn="auto" latinLnBrk="0" hangingPunct="1">
              <a:lnSpc>
                <a:spcPct val="120000"/>
              </a:lnSpc>
              <a:spcBef>
                <a:spcPts val="0"/>
              </a:spcBef>
              <a:spcAft>
                <a:spcPts val="0"/>
              </a:spcAft>
              <a:buClrTx/>
              <a:buSzTx/>
              <a:buFont typeface="Arial"/>
              <a:buNone/>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20638" marR="0" lvl="1" indent="0" algn="l" defTabSz="914400" rtl="0" eaLnBrk="1" fontAlgn="auto" latinLnBrk="0" hangingPunct="1">
              <a:lnSpc>
                <a:spcPct val="120000"/>
              </a:lnSpc>
              <a:spcBef>
                <a:spcPts val="0"/>
              </a:spcBef>
              <a:spcAft>
                <a:spcPts val="0"/>
              </a:spcAft>
              <a:buClrTx/>
              <a:buSzTx/>
              <a:buFont typeface="Arial"/>
              <a:buNone/>
              <a:tabLst/>
              <a:defRPr/>
            </a:pPr>
            <a:r>
              <a:rPr kumimoji="0" lang="en-US" sz="2800" b="1" i="0" u="none" strike="noStrike" kern="1200" cap="none" spc="0" normalizeH="0" baseline="0" noProof="0" dirty="0">
                <a:ln>
                  <a:noFill/>
                </a:ln>
                <a:solidFill>
                  <a:srgbClr val="555555"/>
                </a:solidFill>
                <a:effectLst/>
                <a:uLnTx/>
                <a:uFillTx/>
                <a:latin typeface="Calibri Light" panose="020F0302020204030204"/>
                <a:ea typeface="+mn-ea"/>
                <a:cs typeface="+mn-cs"/>
              </a:rPr>
              <a:t>Exclusions</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Missing data for more than 20% baseline months or vaccine dose was missing data for any months in evaluation period (fit model assuming the data were missing at random)</a:t>
            </a:r>
          </a:p>
          <a:p>
            <a:pPr marL="685800" marR="0" lvl="1" indent="-228600" algn="l" defTabSz="914400" rtl="0" eaLnBrk="1" fontAlgn="auto" latinLnBrk="0" hangingPunct="1">
              <a:lnSpc>
                <a:spcPct val="120000"/>
              </a:lnSpc>
              <a:spcBef>
                <a:spcPts val="0"/>
              </a:spcBef>
              <a:spcAft>
                <a:spcPts val="0"/>
              </a:spcAft>
              <a:buClrTx/>
              <a:buSzTx/>
              <a:buFont typeface="Arial"/>
              <a:buChar char="•"/>
              <a:tabLst/>
              <a:defRPr/>
            </a:pPr>
            <a:r>
              <a:rPr kumimoji="0" lang="en-US" sz="2600" b="0" i="0" u="none" strike="noStrike" kern="1200" cap="none" spc="0" normalizeH="0" baseline="0" noProof="0" dirty="0">
                <a:ln>
                  <a:noFill/>
                </a:ln>
                <a:solidFill>
                  <a:srgbClr val="555555"/>
                </a:solidFill>
                <a:effectLst/>
                <a:uLnTx/>
                <a:uFillTx/>
                <a:latin typeface="Calibri Light" panose="020F0302020204030204"/>
                <a:ea typeface="+mn-ea"/>
                <a:cs typeface="+mn-cs"/>
              </a:rPr>
              <a:t>301 facility indicator combinations, 8 (2.7%) were excluded</a:t>
            </a: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B0A69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METHODS</a:t>
            </a:r>
          </a:p>
        </p:txBody>
      </p:sp>
      <p:sp>
        <p:nvSpPr>
          <p:cNvPr id="4" name="TextBox 3">
            <a:extLst>
              <a:ext uri="{FF2B5EF4-FFF2-40B4-BE49-F238E27FC236}">
                <a16:creationId xmlns:a16="http://schemas.microsoft.com/office/drawing/2014/main" id="{71AAD54F-81AA-1B97-F959-B93AD14FB4B2}"/>
              </a:ext>
            </a:extLst>
          </p:cNvPr>
          <p:cNvSpPr txBox="1"/>
          <p:nvPr/>
        </p:nvSpPr>
        <p:spPr>
          <a:xfrm>
            <a:off x="9352464" y="6435312"/>
            <a:ext cx="2577268" cy="276999"/>
          </a:xfrm>
          <a:prstGeom prst="rect">
            <a:avLst/>
          </a:prstGeom>
          <a:solidFill>
            <a:schemeClr val="tx1">
              <a:lumMod val="20000"/>
              <a:lumOff val="80000"/>
            </a:schemeClr>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Fulcher et al. 2021</a:t>
            </a:r>
            <a:endParaRPr kumimoji="0" lang="en-US" sz="1200" b="0" i="0" u="none" strike="noStrike" kern="1200" cap="none" spc="0" normalizeH="0" baseline="0" noProof="0" dirty="0">
              <a:ln>
                <a:noFill/>
              </a:ln>
              <a:solidFill>
                <a:srgbClr val="555555"/>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423F2F8-1CD3-5DE4-D8E0-8EEE144A0FA0}"/>
              </a:ext>
            </a:extLst>
          </p:cNvPr>
          <p:cNvSpPr txBox="1"/>
          <p:nvPr/>
        </p:nvSpPr>
        <p:spPr>
          <a:xfrm>
            <a:off x="619840" y="6439740"/>
            <a:ext cx="58904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0A69E"/>
                </a:solidFill>
                <a:effectLst/>
                <a:uLnTx/>
                <a:uFillTx/>
                <a:latin typeface="Calibri" panose="020F0502020204030204"/>
                <a:ea typeface="+mn-ea"/>
                <a:cs typeface="+mn-cs"/>
              </a:rPr>
              <a:t>*Except for Haiti which started from January 2017</a:t>
            </a:r>
          </a:p>
        </p:txBody>
      </p:sp>
    </p:spTree>
    <p:extLst>
      <p:ext uri="{BB962C8B-B14F-4D97-AF65-F5344CB8AC3E}">
        <p14:creationId xmlns:p14="http://schemas.microsoft.com/office/powerpoint/2010/main" val="2666377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BASELINE DATA</a:t>
            </a:r>
          </a:p>
        </p:txBody>
      </p:sp>
      <p:pic>
        <p:nvPicPr>
          <p:cNvPr id="6" name="Picture 5">
            <a:extLst>
              <a:ext uri="{FF2B5EF4-FFF2-40B4-BE49-F238E27FC236}">
                <a16:creationId xmlns:a16="http://schemas.microsoft.com/office/drawing/2014/main" id="{6C833252-F091-24A7-10CE-E4622A121394}"/>
              </a:ext>
            </a:extLst>
          </p:cNvPr>
          <p:cNvPicPr>
            <a:picLocks noChangeAspect="1"/>
          </p:cNvPicPr>
          <p:nvPr/>
        </p:nvPicPr>
        <p:blipFill>
          <a:blip r:embed="rId3"/>
          <a:stretch>
            <a:fillRect/>
          </a:stretch>
        </p:blipFill>
        <p:spPr>
          <a:xfrm>
            <a:off x="898474" y="1509338"/>
            <a:ext cx="10457098" cy="5116707"/>
          </a:xfrm>
          <a:prstGeom prst="rect">
            <a:avLst/>
          </a:prstGeom>
        </p:spPr>
      </p:pic>
    </p:spTree>
    <p:extLst>
      <p:ext uri="{BB962C8B-B14F-4D97-AF65-F5344CB8AC3E}">
        <p14:creationId xmlns:p14="http://schemas.microsoft.com/office/powerpoint/2010/main" val="1332019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AFF34C-E72A-38D0-1076-2CBC769DC1C1}"/>
              </a:ext>
            </a:extLst>
          </p:cNvPr>
          <p:cNvSpPr/>
          <p:nvPr/>
        </p:nvSpPr>
        <p:spPr>
          <a:xfrm>
            <a:off x="215806" y="1423339"/>
            <a:ext cx="4951620" cy="5211377"/>
          </a:xfrm>
          <a:prstGeom prst="rect">
            <a:avLst/>
          </a:prstGeom>
          <a:solidFill>
            <a:srgbClr val="008E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598575" y="496239"/>
            <a:ext cx="5674782" cy="431020"/>
          </a:xfrm>
        </p:spPr>
        <p:txBody>
          <a:bodyPr>
            <a:normAutofit fontScale="90000"/>
          </a:bodyPr>
          <a:lstStyle/>
          <a:p>
            <a:r>
              <a:rPr lang="en-US" dirty="0"/>
              <a:t>RESULTS</a:t>
            </a:r>
          </a:p>
        </p:txBody>
      </p:sp>
      <p:sp>
        <p:nvSpPr>
          <p:cNvPr id="3" name="TextBox 2">
            <a:extLst>
              <a:ext uri="{FF2B5EF4-FFF2-40B4-BE49-F238E27FC236}">
                <a16:creationId xmlns:a16="http://schemas.microsoft.com/office/drawing/2014/main" id="{BC8239F8-D47D-03BB-644C-7627A7D51F77}"/>
              </a:ext>
            </a:extLst>
          </p:cNvPr>
          <p:cNvSpPr txBox="1"/>
          <p:nvPr/>
        </p:nvSpPr>
        <p:spPr>
          <a:xfrm>
            <a:off x="215805" y="1423339"/>
            <a:ext cx="5121741"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Overall Vaccination Deficits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March 2020 – August 2021</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  </a:t>
            </a: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All countries except Libera had a cumulative deficit for the 14 dose combination</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 Only significant for rotavirus doses 1 and 2 in Liberia and all vaccine-dose combinations in Malawi</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626A329-D2B9-4514-DBEA-17ABB35D3754}"/>
              </a:ext>
            </a:extLst>
          </p:cNvPr>
          <p:cNvSpPr txBox="1"/>
          <p:nvPr/>
        </p:nvSpPr>
        <p:spPr>
          <a:xfrm>
            <a:off x="5952657" y="1615185"/>
            <a:ext cx="5823883" cy="1815882"/>
          </a:xfrm>
          <a:prstGeom prst="rect">
            <a:avLst/>
          </a:prstGeom>
          <a:solidFill>
            <a:srgbClr val="F6BE00">
              <a:alpha val="25098"/>
            </a:srgbClr>
          </a:solidFill>
          <a:ln>
            <a:solidFill>
              <a:schemeClr val="accent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March – August 2020</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 Declines except for Malawi</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 Statistically significant drops in measles for Haiti, Lesotho &amp; Liberia with ending upward trend</a:t>
            </a:r>
          </a:p>
        </p:txBody>
      </p:sp>
      <p:graphicFrame>
        <p:nvGraphicFramePr>
          <p:cNvPr id="6" name="Table 6">
            <a:extLst>
              <a:ext uri="{FF2B5EF4-FFF2-40B4-BE49-F238E27FC236}">
                <a16:creationId xmlns:a16="http://schemas.microsoft.com/office/drawing/2014/main" id="{93AA55ED-A6C7-1B8E-92EF-CFDDC83435F4}"/>
              </a:ext>
            </a:extLst>
          </p:cNvPr>
          <p:cNvGraphicFramePr>
            <a:graphicFrameLocks noGrp="1"/>
          </p:cNvGraphicFramePr>
          <p:nvPr/>
        </p:nvGraphicFramePr>
        <p:xfrm>
          <a:off x="830917" y="4507561"/>
          <a:ext cx="3487480" cy="1854200"/>
        </p:xfrm>
        <a:graphic>
          <a:graphicData uri="http://schemas.openxmlformats.org/drawingml/2006/table">
            <a:tbl>
              <a:tblPr firstRow="1" bandRow="1">
                <a:tableStyleId>{8EC20E35-A176-4012-BC5E-935CFFF8708E}</a:tableStyleId>
              </a:tblPr>
              <a:tblGrid>
                <a:gridCol w="972824">
                  <a:extLst>
                    <a:ext uri="{9D8B030D-6E8A-4147-A177-3AD203B41FA5}">
                      <a16:colId xmlns:a16="http://schemas.microsoft.com/office/drawing/2014/main" val="1772010473"/>
                    </a:ext>
                  </a:extLst>
                </a:gridCol>
                <a:gridCol w="2514656">
                  <a:extLst>
                    <a:ext uri="{9D8B030D-6E8A-4147-A177-3AD203B41FA5}">
                      <a16:colId xmlns:a16="http://schemas.microsoft.com/office/drawing/2014/main" val="1770905976"/>
                    </a:ext>
                  </a:extLst>
                </a:gridCol>
              </a:tblGrid>
              <a:tr h="370840">
                <a:tc>
                  <a:txBody>
                    <a:bodyPr/>
                    <a:lstStyle/>
                    <a:p>
                      <a:r>
                        <a:rPr lang="en-US" dirty="0"/>
                        <a:t>Country</a:t>
                      </a:r>
                    </a:p>
                  </a:txBody>
                  <a:tcPr/>
                </a:tc>
                <a:tc>
                  <a:txBody>
                    <a:bodyPr/>
                    <a:lstStyle/>
                    <a:p>
                      <a:r>
                        <a:rPr lang="en-US" dirty="0"/>
                        <a:t>Cumulative % Difference</a:t>
                      </a:r>
                    </a:p>
                  </a:txBody>
                  <a:tcPr/>
                </a:tc>
                <a:extLst>
                  <a:ext uri="{0D108BD9-81ED-4DB2-BD59-A6C34878D82A}">
                    <a16:rowId xmlns:a16="http://schemas.microsoft.com/office/drawing/2014/main" val="1520351415"/>
                  </a:ext>
                </a:extLst>
              </a:tr>
              <a:tr h="370840">
                <a:tc>
                  <a:txBody>
                    <a:bodyPr/>
                    <a:lstStyle/>
                    <a:p>
                      <a:r>
                        <a:rPr lang="en-US" dirty="0">
                          <a:solidFill>
                            <a:schemeClr val="tx2"/>
                          </a:solidFill>
                        </a:rPr>
                        <a:t>Haiti</a:t>
                      </a:r>
                    </a:p>
                  </a:txBody>
                  <a:tcPr/>
                </a:tc>
                <a:tc>
                  <a:txBody>
                    <a:bodyPr/>
                    <a:lstStyle/>
                    <a:p>
                      <a:r>
                        <a:rPr lang="en-US" dirty="0">
                          <a:solidFill>
                            <a:schemeClr val="tx2"/>
                          </a:solidFill>
                        </a:rPr>
                        <a:t>5.1% (-16.8% to 19.9%)</a:t>
                      </a:r>
                    </a:p>
                  </a:txBody>
                  <a:tcPr/>
                </a:tc>
                <a:extLst>
                  <a:ext uri="{0D108BD9-81ED-4DB2-BD59-A6C34878D82A}">
                    <a16:rowId xmlns:a16="http://schemas.microsoft.com/office/drawing/2014/main" val="4045935452"/>
                  </a:ext>
                </a:extLst>
              </a:tr>
              <a:tr h="370840">
                <a:tc>
                  <a:txBody>
                    <a:bodyPr/>
                    <a:lstStyle/>
                    <a:p>
                      <a:r>
                        <a:rPr lang="en-US" dirty="0">
                          <a:solidFill>
                            <a:schemeClr val="tx2"/>
                          </a:solidFill>
                        </a:rPr>
                        <a:t>Lesotho</a:t>
                      </a:r>
                    </a:p>
                  </a:txBody>
                  <a:tcPr/>
                </a:tc>
                <a:tc>
                  <a:txBody>
                    <a:bodyPr/>
                    <a:lstStyle/>
                    <a:p>
                      <a:r>
                        <a:rPr lang="en-US" dirty="0">
                          <a:solidFill>
                            <a:schemeClr val="tx2"/>
                          </a:solidFill>
                        </a:rPr>
                        <a:t>5.9% (-16.3% to 10.1%)</a:t>
                      </a:r>
                    </a:p>
                  </a:txBody>
                  <a:tcPr/>
                </a:tc>
                <a:extLst>
                  <a:ext uri="{0D108BD9-81ED-4DB2-BD59-A6C34878D82A}">
                    <a16:rowId xmlns:a16="http://schemas.microsoft.com/office/drawing/2014/main" val="2521361096"/>
                  </a:ext>
                </a:extLst>
              </a:tr>
              <a:tr h="370840">
                <a:tc>
                  <a:txBody>
                    <a:bodyPr/>
                    <a:lstStyle/>
                    <a:p>
                      <a:r>
                        <a:rPr lang="en-US" dirty="0">
                          <a:solidFill>
                            <a:schemeClr val="tx2"/>
                          </a:solidFill>
                        </a:rPr>
                        <a:t>Liberia</a:t>
                      </a:r>
                    </a:p>
                  </a:txBody>
                  <a:tcPr/>
                </a:tc>
                <a:tc>
                  <a:txBody>
                    <a:bodyPr/>
                    <a:lstStyle/>
                    <a:p>
                      <a:r>
                        <a:rPr lang="en-US" dirty="0">
                          <a:solidFill>
                            <a:schemeClr val="tx2"/>
                          </a:solidFill>
                        </a:rPr>
                        <a:t>8.0% (-21.1% to 15.9%)</a:t>
                      </a:r>
                    </a:p>
                  </a:txBody>
                  <a:tcPr/>
                </a:tc>
                <a:extLst>
                  <a:ext uri="{0D108BD9-81ED-4DB2-BD59-A6C34878D82A}">
                    <a16:rowId xmlns:a16="http://schemas.microsoft.com/office/drawing/2014/main" val="3681963807"/>
                  </a:ext>
                </a:extLst>
              </a:tr>
              <a:tr h="370840">
                <a:tc>
                  <a:txBody>
                    <a:bodyPr/>
                    <a:lstStyle/>
                    <a:p>
                      <a:r>
                        <a:rPr lang="en-US" dirty="0">
                          <a:solidFill>
                            <a:schemeClr val="tx2"/>
                          </a:solidFill>
                        </a:rPr>
                        <a:t>Malawi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2.0% (-14.1% to 12.6%)</a:t>
                      </a:r>
                    </a:p>
                  </a:txBody>
                  <a:tcPr/>
                </a:tc>
                <a:extLst>
                  <a:ext uri="{0D108BD9-81ED-4DB2-BD59-A6C34878D82A}">
                    <a16:rowId xmlns:a16="http://schemas.microsoft.com/office/drawing/2014/main" val="1844497974"/>
                  </a:ext>
                </a:extLst>
              </a:tr>
            </a:tbl>
          </a:graphicData>
        </a:graphic>
      </p:graphicFrame>
      <p:sp>
        <p:nvSpPr>
          <p:cNvPr id="7" name="TextBox 6">
            <a:extLst>
              <a:ext uri="{FF2B5EF4-FFF2-40B4-BE49-F238E27FC236}">
                <a16:creationId xmlns:a16="http://schemas.microsoft.com/office/drawing/2014/main" id="{57E0E925-1D95-D978-98B8-904416580717}"/>
              </a:ext>
            </a:extLst>
          </p:cNvPr>
          <p:cNvSpPr txBox="1"/>
          <p:nvPr/>
        </p:nvSpPr>
        <p:spPr>
          <a:xfrm>
            <a:off x="5952657" y="3588363"/>
            <a:ext cx="5823883" cy="1138773"/>
          </a:xfrm>
          <a:prstGeom prst="rect">
            <a:avLst/>
          </a:prstGeom>
          <a:solidFill>
            <a:srgbClr val="F6BE00">
              <a:alpha val="25098"/>
            </a:srgbClr>
          </a:solidFill>
          <a:ln>
            <a:solidFill>
              <a:schemeClr val="accent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Sep 2020 – February 2021</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 Most returned to expected levels with decreases at the end of the period</a:t>
            </a:r>
          </a:p>
        </p:txBody>
      </p:sp>
      <p:sp>
        <p:nvSpPr>
          <p:cNvPr id="8" name="TextBox 7">
            <a:extLst>
              <a:ext uri="{FF2B5EF4-FFF2-40B4-BE49-F238E27FC236}">
                <a16:creationId xmlns:a16="http://schemas.microsoft.com/office/drawing/2014/main" id="{C2897213-0B1D-2E5A-B489-4DFACE4B95A5}"/>
              </a:ext>
            </a:extLst>
          </p:cNvPr>
          <p:cNvSpPr txBox="1"/>
          <p:nvPr/>
        </p:nvSpPr>
        <p:spPr>
          <a:xfrm>
            <a:off x="5952657" y="4884433"/>
            <a:ext cx="5823883" cy="1477328"/>
          </a:xfrm>
          <a:prstGeom prst="rect">
            <a:avLst/>
          </a:prstGeom>
          <a:solidFill>
            <a:srgbClr val="F6BE00">
              <a:alpha val="25098"/>
            </a:srgbClr>
          </a:solidFill>
          <a:ln>
            <a:solidFill>
              <a:schemeClr val="accent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March – August 2021</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 Returned to expected or above in Malawi</a:t>
            </a:r>
          </a:p>
          <a:p>
            <a:pPr marL="342900" marR="0" lvl="0" indent="158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555555"/>
                </a:solidFill>
                <a:effectLst/>
                <a:uLnTx/>
                <a:uFillTx/>
                <a:latin typeface="Calibri" panose="020F0502020204030204"/>
                <a:ea typeface="+mn-ea"/>
                <a:cs typeface="+mn-cs"/>
              </a:rPr>
              <a:t>May to August with decreases in Malawi &amp; Liberia</a:t>
            </a:r>
          </a:p>
        </p:txBody>
      </p:sp>
      <p:sp>
        <p:nvSpPr>
          <p:cNvPr id="10" name="Triangle 9">
            <a:extLst>
              <a:ext uri="{FF2B5EF4-FFF2-40B4-BE49-F238E27FC236}">
                <a16:creationId xmlns:a16="http://schemas.microsoft.com/office/drawing/2014/main" id="{B6EFBBC7-F579-391F-D9D6-2FE6EC2219A1}"/>
              </a:ext>
            </a:extLst>
          </p:cNvPr>
          <p:cNvSpPr/>
          <p:nvPr/>
        </p:nvSpPr>
        <p:spPr>
          <a:xfrm rot="5400000">
            <a:off x="3019894" y="3837566"/>
            <a:ext cx="4961221" cy="382921"/>
          </a:xfrm>
          <a:prstGeom prst="triangle">
            <a:avLst/>
          </a:prstGeom>
          <a:solidFill>
            <a:srgbClr val="B0A69E">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634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65EEF-AB99-74FB-B852-C744728BD0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110" y="1356340"/>
            <a:ext cx="6400475" cy="5264496"/>
          </a:xfrm>
          <a:prstGeom prst="rect">
            <a:avLst/>
          </a:prstGeom>
        </p:spPr>
      </p:pic>
      <p:pic>
        <p:nvPicPr>
          <p:cNvPr id="6" name="Picture 5">
            <a:extLst>
              <a:ext uri="{FF2B5EF4-FFF2-40B4-BE49-F238E27FC236}">
                <a16:creationId xmlns:a16="http://schemas.microsoft.com/office/drawing/2014/main" id="{7280323C-3E2E-48CA-2889-E12285F945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7134" y="1339702"/>
            <a:ext cx="4284463" cy="5114260"/>
          </a:xfrm>
          <a:prstGeom prst="rect">
            <a:avLst/>
          </a:prstGeom>
        </p:spPr>
      </p:pic>
      <p:sp>
        <p:nvSpPr>
          <p:cNvPr id="7" name="Title 1">
            <a:extLst>
              <a:ext uri="{FF2B5EF4-FFF2-40B4-BE49-F238E27FC236}">
                <a16:creationId xmlns:a16="http://schemas.microsoft.com/office/drawing/2014/main" id="{B683330D-58D3-3424-5CC5-3B723588D20D}"/>
              </a:ext>
            </a:extLst>
          </p:cNvPr>
          <p:cNvSpPr>
            <a:spLocks noGrp="1"/>
          </p:cNvSpPr>
          <p:nvPr>
            <p:ph type="title"/>
          </p:nvPr>
        </p:nvSpPr>
        <p:spPr>
          <a:xfrm>
            <a:off x="598575" y="496239"/>
            <a:ext cx="5674782" cy="431020"/>
          </a:xfrm>
        </p:spPr>
        <p:txBody>
          <a:bodyPr>
            <a:normAutofit fontScale="90000"/>
          </a:bodyPr>
          <a:lstStyle/>
          <a:p>
            <a:r>
              <a:rPr lang="en-US"/>
              <a:t>SELECTED RESULTS </a:t>
            </a:r>
            <a:r>
              <a:rPr lang="en-US" dirty="0"/>
              <a:t>REVIEW</a:t>
            </a:r>
          </a:p>
        </p:txBody>
      </p:sp>
      <p:sp>
        <p:nvSpPr>
          <p:cNvPr id="8" name="Down Arrow 7">
            <a:extLst>
              <a:ext uri="{FF2B5EF4-FFF2-40B4-BE49-F238E27FC236}">
                <a16:creationId xmlns:a16="http://schemas.microsoft.com/office/drawing/2014/main" id="{72EDFE9F-5DC8-1242-BD48-5C129629CA62}"/>
              </a:ext>
            </a:extLst>
          </p:cNvPr>
          <p:cNvSpPr/>
          <p:nvPr/>
        </p:nvSpPr>
        <p:spPr>
          <a:xfrm>
            <a:off x="6092677" y="3971950"/>
            <a:ext cx="361359" cy="404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Down Arrow 8">
            <a:extLst>
              <a:ext uri="{FF2B5EF4-FFF2-40B4-BE49-F238E27FC236}">
                <a16:creationId xmlns:a16="http://schemas.microsoft.com/office/drawing/2014/main" id="{6B7B8717-A6B1-D7C0-0614-DBD7BFA01AEB}"/>
              </a:ext>
            </a:extLst>
          </p:cNvPr>
          <p:cNvSpPr/>
          <p:nvPr/>
        </p:nvSpPr>
        <p:spPr>
          <a:xfrm>
            <a:off x="9048685" y="2765316"/>
            <a:ext cx="361359" cy="404038"/>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FB62D0E-7736-4357-B8B2-7C388447BB7E}"/>
              </a:ext>
            </a:extLst>
          </p:cNvPr>
          <p:cNvSpPr txBox="1"/>
          <p:nvPr/>
        </p:nvSpPr>
        <p:spPr>
          <a:xfrm>
            <a:off x="2974924" y="2967335"/>
            <a:ext cx="1979848" cy="461665"/>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STOCKOUTS</a:t>
            </a:r>
          </a:p>
        </p:txBody>
      </p:sp>
      <p:sp>
        <p:nvSpPr>
          <p:cNvPr id="11" name="Down Arrow 10">
            <a:extLst>
              <a:ext uri="{FF2B5EF4-FFF2-40B4-BE49-F238E27FC236}">
                <a16:creationId xmlns:a16="http://schemas.microsoft.com/office/drawing/2014/main" id="{D1BC96AB-B966-3DA3-499B-18D0A180AB32}"/>
              </a:ext>
            </a:extLst>
          </p:cNvPr>
          <p:cNvSpPr/>
          <p:nvPr/>
        </p:nvSpPr>
        <p:spPr>
          <a:xfrm>
            <a:off x="2165939" y="2159098"/>
            <a:ext cx="361359" cy="404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own Arrow 11">
            <a:extLst>
              <a:ext uri="{FF2B5EF4-FFF2-40B4-BE49-F238E27FC236}">
                <a16:creationId xmlns:a16="http://schemas.microsoft.com/office/drawing/2014/main" id="{6E7A3305-0F21-F04C-C8A2-303DC4FEF99D}"/>
              </a:ext>
            </a:extLst>
          </p:cNvPr>
          <p:cNvSpPr/>
          <p:nvPr/>
        </p:nvSpPr>
        <p:spPr>
          <a:xfrm>
            <a:off x="1985260" y="3769931"/>
            <a:ext cx="361359" cy="404038"/>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349881-1310-0A7A-907E-CB8FF29A0DDC}"/>
              </a:ext>
            </a:extLst>
          </p:cNvPr>
          <p:cNvSpPr txBox="1"/>
          <p:nvPr/>
        </p:nvSpPr>
        <p:spPr>
          <a:xfrm>
            <a:off x="4949012" y="5039995"/>
            <a:ext cx="1979848" cy="1200329"/>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5555"/>
                </a:solidFill>
                <a:effectLst/>
                <a:uLnTx/>
                <a:uFillTx/>
                <a:latin typeface="Calibri" panose="020F0502020204030204"/>
                <a:ea typeface="+mn-ea"/>
                <a:cs typeface="+mn-cs"/>
              </a:rPr>
              <a:t>COMMUNITY OR CATCH UP CAMPAIGN</a:t>
            </a:r>
          </a:p>
        </p:txBody>
      </p:sp>
      <p:sp>
        <p:nvSpPr>
          <p:cNvPr id="14" name="Down Arrow 13">
            <a:extLst>
              <a:ext uri="{FF2B5EF4-FFF2-40B4-BE49-F238E27FC236}">
                <a16:creationId xmlns:a16="http://schemas.microsoft.com/office/drawing/2014/main" id="{39422F99-CAE7-2F5B-FA84-ED250CD7E18B}"/>
              </a:ext>
            </a:extLst>
          </p:cNvPr>
          <p:cNvSpPr/>
          <p:nvPr/>
        </p:nvSpPr>
        <p:spPr>
          <a:xfrm>
            <a:off x="9554848" y="5000844"/>
            <a:ext cx="361359" cy="40403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Down Arrow 14">
            <a:extLst>
              <a:ext uri="{FF2B5EF4-FFF2-40B4-BE49-F238E27FC236}">
                <a16:creationId xmlns:a16="http://schemas.microsoft.com/office/drawing/2014/main" id="{C0DF350C-A405-5671-E180-7E7274470A34}"/>
              </a:ext>
            </a:extLst>
          </p:cNvPr>
          <p:cNvSpPr/>
          <p:nvPr/>
        </p:nvSpPr>
        <p:spPr>
          <a:xfrm>
            <a:off x="10441196" y="3033946"/>
            <a:ext cx="361359" cy="40403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31D2684-8BC4-7932-0D8D-B236B7BD2775}"/>
              </a:ext>
            </a:extLst>
          </p:cNvPr>
          <p:cNvSpPr txBox="1"/>
          <p:nvPr/>
        </p:nvSpPr>
        <p:spPr>
          <a:xfrm>
            <a:off x="10119444" y="3896832"/>
            <a:ext cx="1979848" cy="1200329"/>
          </a:xfrm>
          <a:prstGeom prst="rect">
            <a:avLst/>
          </a:prstGeom>
          <a:solidFill>
            <a:schemeClr val="accent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rPr>
              <a:t>Variation In Pandemic Waves</a:t>
            </a:r>
          </a:p>
        </p:txBody>
      </p:sp>
    </p:spTree>
    <p:extLst>
      <p:ext uri="{BB962C8B-B14F-4D97-AF65-F5344CB8AC3E}">
        <p14:creationId xmlns:p14="http://schemas.microsoft.com/office/powerpoint/2010/main" val="3532280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DISCUSSION</a:t>
            </a:r>
          </a:p>
        </p:txBody>
      </p:sp>
      <p:sp>
        <p:nvSpPr>
          <p:cNvPr id="5" name="Content Placeholder 2">
            <a:extLst>
              <a:ext uri="{FF2B5EF4-FFF2-40B4-BE49-F238E27FC236}">
                <a16:creationId xmlns:a16="http://schemas.microsoft.com/office/drawing/2014/main" id="{02515433-64B2-9457-8E38-AFB6825556AC}"/>
              </a:ext>
            </a:extLst>
          </p:cNvPr>
          <p:cNvSpPr txBox="1">
            <a:spLocks/>
          </p:cNvSpPr>
          <p:nvPr/>
        </p:nvSpPr>
        <p:spPr>
          <a:xfrm>
            <a:off x="449481" y="1457287"/>
            <a:ext cx="5598900" cy="5122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Initial declines were observed in Europe</a:t>
            </a:r>
            <a:r>
              <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rPr>
              <a:t>10,11</a:t>
            </a: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 North America</a:t>
            </a:r>
            <a:r>
              <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rPr>
              <a:t>12</a:t>
            </a: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 and Asia</a:t>
            </a:r>
            <a:r>
              <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rPr>
              <a:t>13</a:t>
            </a: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 in early 2020 with only recent information for Africa</a:t>
            </a:r>
            <a:r>
              <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rPr>
              <a:t>14-16</a:t>
            </a: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a:buNone/>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Now studies are observing rebounds consistently and dependent on waves of infection</a:t>
            </a:r>
            <a:r>
              <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rPr>
              <a:t>14-16</a:t>
            </a: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30000" noProof="0" dirty="0">
              <a:ln>
                <a:noFill/>
              </a:ln>
              <a:solidFill>
                <a:srgbClr val="555555"/>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Variations complex and varied by country and even by district</a:t>
            </a: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srgbClr val="555555"/>
                </a:solidFill>
                <a:effectLst/>
                <a:uLnTx/>
                <a:uFillTx/>
                <a:latin typeface="Calibri Light" panose="020F0302020204030204"/>
                <a:ea typeface="+mn-ea"/>
                <a:cs typeface="+mn-cs"/>
              </a:rPr>
              <a:t>More pronounced declines with older age of child</a:t>
            </a: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Importance of community health awareness, education and outreach </a:t>
            </a: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Now juggling with COVID-19 vaccine and other emergencies and outbreaks</a:t>
            </a:r>
            <a:endParaRPr kumimoji="0" lang="en-US" sz="2200" b="0" i="0" u="none" strike="noStrike" kern="1200" cap="none" spc="0" normalizeH="0" baseline="0" noProof="0" dirty="0">
              <a:ln>
                <a:noFill/>
              </a:ln>
              <a:solidFill>
                <a:srgbClr val="B0A69E"/>
              </a:solidFill>
              <a:effectLst/>
              <a:uLnTx/>
              <a:uFillTx/>
              <a:latin typeface="Calibri Light" panose="020F0302020204030204"/>
              <a:ea typeface="+mn-ea"/>
              <a:cs typeface="+mn-cs"/>
            </a:endParaRPr>
          </a:p>
        </p:txBody>
      </p:sp>
      <p:graphicFrame>
        <p:nvGraphicFramePr>
          <p:cNvPr id="3" name="Table 3">
            <a:extLst>
              <a:ext uri="{FF2B5EF4-FFF2-40B4-BE49-F238E27FC236}">
                <a16:creationId xmlns:a16="http://schemas.microsoft.com/office/drawing/2014/main" id="{A4C25621-66F4-7A42-D61F-D245C8DE3A4C}"/>
              </a:ext>
            </a:extLst>
          </p:cNvPr>
          <p:cNvGraphicFramePr>
            <a:graphicFrameLocks noGrp="1"/>
          </p:cNvGraphicFramePr>
          <p:nvPr/>
        </p:nvGraphicFramePr>
        <p:xfrm>
          <a:off x="6294622" y="1457287"/>
          <a:ext cx="5674782" cy="3754120"/>
        </p:xfrm>
        <a:graphic>
          <a:graphicData uri="http://schemas.openxmlformats.org/drawingml/2006/table">
            <a:tbl>
              <a:tblPr firstRow="1" bandRow="1">
                <a:tableStyleId>{8EC20E35-A176-4012-BC5E-935CFFF8708E}</a:tableStyleId>
              </a:tblPr>
              <a:tblGrid>
                <a:gridCol w="1878941">
                  <a:extLst>
                    <a:ext uri="{9D8B030D-6E8A-4147-A177-3AD203B41FA5}">
                      <a16:colId xmlns:a16="http://schemas.microsoft.com/office/drawing/2014/main" val="3492174588"/>
                    </a:ext>
                  </a:extLst>
                </a:gridCol>
                <a:gridCol w="780858">
                  <a:extLst>
                    <a:ext uri="{9D8B030D-6E8A-4147-A177-3AD203B41FA5}">
                      <a16:colId xmlns:a16="http://schemas.microsoft.com/office/drawing/2014/main" val="1891392310"/>
                    </a:ext>
                  </a:extLst>
                </a:gridCol>
                <a:gridCol w="1098082">
                  <a:extLst>
                    <a:ext uri="{9D8B030D-6E8A-4147-A177-3AD203B41FA5}">
                      <a16:colId xmlns:a16="http://schemas.microsoft.com/office/drawing/2014/main" val="3137580200"/>
                    </a:ext>
                  </a:extLst>
                </a:gridCol>
                <a:gridCol w="937164">
                  <a:extLst>
                    <a:ext uri="{9D8B030D-6E8A-4147-A177-3AD203B41FA5}">
                      <a16:colId xmlns:a16="http://schemas.microsoft.com/office/drawing/2014/main" val="2470536137"/>
                    </a:ext>
                  </a:extLst>
                </a:gridCol>
                <a:gridCol w="979737">
                  <a:extLst>
                    <a:ext uri="{9D8B030D-6E8A-4147-A177-3AD203B41FA5}">
                      <a16:colId xmlns:a16="http://schemas.microsoft.com/office/drawing/2014/main" val="992568493"/>
                    </a:ext>
                  </a:extLst>
                </a:gridCol>
              </a:tblGrid>
              <a:tr h="370840">
                <a:tc>
                  <a:txBody>
                    <a:bodyPr/>
                    <a:lstStyle/>
                    <a:p>
                      <a:r>
                        <a:rPr lang="en-US" dirty="0"/>
                        <a:t>Selected Feature</a:t>
                      </a:r>
                    </a:p>
                  </a:txBody>
                  <a:tcPr/>
                </a:tc>
                <a:tc>
                  <a:txBody>
                    <a:bodyPr/>
                    <a:lstStyle/>
                    <a:p>
                      <a:r>
                        <a:rPr lang="en-US" dirty="0"/>
                        <a:t>Haiti</a:t>
                      </a:r>
                    </a:p>
                  </a:txBody>
                  <a:tcPr/>
                </a:tc>
                <a:tc>
                  <a:txBody>
                    <a:bodyPr/>
                    <a:lstStyle/>
                    <a:p>
                      <a:r>
                        <a:rPr lang="en-US" dirty="0"/>
                        <a:t>Lesotho</a:t>
                      </a:r>
                    </a:p>
                  </a:txBody>
                  <a:tcPr/>
                </a:tc>
                <a:tc>
                  <a:txBody>
                    <a:bodyPr/>
                    <a:lstStyle/>
                    <a:p>
                      <a:r>
                        <a:rPr lang="en-US" dirty="0"/>
                        <a:t>Liberia</a:t>
                      </a:r>
                    </a:p>
                  </a:txBody>
                  <a:tcPr/>
                </a:tc>
                <a:tc>
                  <a:txBody>
                    <a:bodyPr/>
                    <a:lstStyle/>
                    <a:p>
                      <a:r>
                        <a:rPr lang="en-US" dirty="0"/>
                        <a:t>Malawi</a:t>
                      </a:r>
                    </a:p>
                  </a:txBody>
                  <a:tcPr/>
                </a:tc>
                <a:extLst>
                  <a:ext uri="{0D108BD9-81ED-4DB2-BD59-A6C34878D82A}">
                    <a16:rowId xmlns:a16="http://schemas.microsoft.com/office/drawing/2014/main" val="934574099"/>
                  </a:ext>
                </a:extLst>
              </a:tr>
              <a:tr h="370840">
                <a:tc>
                  <a:txBody>
                    <a:bodyPr/>
                    <a:lstStyle/>
                    <a:p>
                      <a:r>
                        <a:rPr lang="en-US" dirty="0">
                          <a:solidFill>
                            <a:schemeClr val="tx2"/>
                          </a:solidFill>
                        </a:rPr>
                        <a:t>COVID-19 Stringency index</a:t>
                      </a:r>
                      <a:r>
                        <a:rPr lang="en-US" baseline="30000" dirty="0">
                          <a:solidFill>
                            <a:schemeClr val="tx2"/>
                          </a:solidFill>
                        </a:rPr>
                        <a:t>7</a:t>
                      </a:r>
                      <a:r>
                        <a:rPr lang="en-US" dirty="0">
                          <a:solidFill>
                            <a:schemeClr val="tx2"/>
                          </a:solidFill>
                        </a:rPr>
                        <a:t>*</a:t>
                      </a:r>
                    </a:p>
                  </a:txBody>
                  <a:tcPr/>
                </a:tc>
                <a:tc>
                  <a:txBody>
                    <a:bodyPr/>
                    <a:lstStyle/>
                    <a:p>
                      <a:endParaRPr lang="en-US" dirty="0">
                        <a:solidFill>
                          <a:schemeClr val="tx2"/>
                        </a:solidFill>
                      </a:endParaRPr>
                    </a:p>
                  </a:txBody>
                  <a:tcPr/>
                </a:tc>
                <a:tc>
                  <a:txBody>
                    <a:bodyPr/>
                    <a:lstStyle/>
                    <a:p>
                      <a:endParaRPr lang="en-US">
                        <a:solidFill>
                          <a:schemeClr val="tx2"/>
                        </a:solidFill>
                      </a:endParaRPr>
                    </a:p>
                  </a:txBody>
                  <a:tcPr/>
                </a:tc>
                <a:tc>
                  <a:txBody>
                    <a:bodyPr/>
                    <a:lstStyle/>
                    <a:p>
                      <a:endParaRPr lang="en-US">
                        <a:solidFill>
                          <a:schemeClr val="tx2"/>
                        </a:solidFill>
                      </a:endParaRPr>
                    </a:p>
                  </a:txBody>
                  <a:tcPr/>
                </a:tc>
                <a:tc>
                  <a:txBody>
                    <a:bodyPr/>
                    <a:lstStyle/>
                    <a:p>
                      <a:endParaRPr lang="en-US">
                        <a:solidFill>
                          <a:schemeClr val="tx2"/>
                        </a:solidFill>
                      </a:endParaRPr>
                    </a:p>
                  </a:txBody>
                  <a:tcPr/>
                </a:tc>
                <a:extLst>
                  <a:ext uri="{0D108BD9-81ED-4DB2-BD59-A6C34878D82A}">
                    <a16:rowId xmlns:a16="http://schemas.microsoft.com/office/drawing/2014/main" val="2687364487"/>
                  </a:ext>
                </a:extLst>
              </a:tr>
              <a:tr h="370840">
                <a:tc>
                  <a:txBody>
                    <a:bodyPr/>
                    <a:lstStyle/>
                    <a:p>
                      <a:r>
                        <a:rPr lang="en-US" dirty="0">
                          <a:solidFill>
                            <a:schemeClr val="tx2"/>
                          </a:solidFill>
                        </a:rPr>
                        <a:t>Cumulative  COVID-19 Cases per 1 million</a:t>
                      </a:r>
                      <a:r>
                        <a:rPr lang="en-US" baseline="30000" dirty="0">
                          <a:solidFill>
                            <a:schemeClr val="tx2"/>
                          </a:solidFill>
                        </a:rPr>
                        <a:t>8,9^</a:t>
                      </a:r>
                      <a:endParaRPr lang="en-US" dirty="0">
                        <a:solidFill>
                          <a:schemeClr val="tx2"/>
                        </a:solidFill>
                      </a:endParaRPr>
                    </a:p>
                  </a:txBody>
                  <a:tcPr/>
                </a:tc>
                <a:tc>
                  <a:txBody>
                    <a:bodyPr/>
                    <a:lstStyle/>
                    <a:p>
                      <a:pPr algn="ctr"/>
                      <a:r>
                        <a:rPr lang="en-US" dirty="0">
                          <a:solidFill>
                            <a:schemeClr val="tx2"/>
                          </a:solidFill>
                        </a:rPr>
                        <a:t>1806</a:t>
                      </a:r>
                    </a:p>
                  </a:txBody>
                  <a:tcPr/>
                </a:tc>
                <a:tc>
                  <a:txBody>
                    <a:bodyPr/>
                    <a:lstStyle/>
                    <a:p>
                      <a:pPr algn="ctr"/>
                      <a:r>
                        <a:rPr lang="en-US" dirty="0">
                          <a:solidFill>
                            <a:schemeClr val="tx2"/>
                          </a:solidFill>
                        </a:rPr>
                        <a:t>6667</a:t>
                      </a:r>
                    </a:p>
                  </a:txBody>
                  <a:tcPr/>
                </a:tc>
                <a:tc>
                  <a:txBody>
                    <a:bodyPr/>
                    <a:lstStyle/>
                    <a:p>
                      <a:pPr algn="ctr"/>
                      <a:r>
                        <a:rPr lang="en-US" dirty="0">
                          <a:solidFill>
                            <a:schemeClr val="tx2"/>
                          </a:solidFill>
                        </a:rPr>
                        <a:t>1080</a:t>
                      </a:r>
                    </a:p>
                  </a:txBody>
                  <a:tcPr/>
                </a:tc>
                <a:tc>
                  <a:txBody>
                    <a:bodyPr/>
                    <a:lstStyle/>
                    <a:p>
                      <a:pPr algn="ctr"/>
                      <a:r>
                        <a:rPr lang="en-US" dirty="0">
                          <a:solidFill>
                            <a:schemeClr val="tx2"/>
                          </a:solidFill>
                        </a:rPr>
                        <a:t>3073</a:t>
                      </a:r>
                    </a:p>
                  </a:txBody>
                  <a:tcPr/>
                </a:tc>
                <a:extLst>
                  <a:ext uri="{0D108BD9-81ED-4DB2-BD59-A6C34878D82A}">
                    <a16:rowId xmlns:a16="http://schemas.microsoft.com/office/drawing/2014/main" val="3513265811"/>
                  </a:ext>
                </a:extLst>
              </a:tr>
              <a:tr h="370840">
                <a:tc>
                  <a:txBody>
                    <a:bodyPr/>
                    <a:lstStyle/>
                    <a:p>
                      <a:r>
                        <a:rPr lang="en-US" dirty="0">
                          <a:solidFill>
                            <a:schemeClr val="tx2"/>
                          </a:solidFill>
                        </a:rPr>
                        <a:t>Cumulative case fatality rate</a:t>
                      </a:r>
                      <a:r>
                        <a:rPr lang="en-US" baseline="30000" dirty="0">
                          <a:solidFill>
                            <a:schemeClr val="tx2"/>
                          </a:solidFill>
                        </a:rPr>
                        <a:t>8,9</a:t>
                      </a:r>
                      <a:r>
                        <a:rPr lang="en-US" baseline="0" dirty="0">
                          <a:solidFill>
                            <a:schemeClr val="tx2"/>
                          </a:solidFill>
                        </a:rPr>
                        <a:t>^</a:t>
                      </a:r>
                      <a:r>
                        <a:rPr lang="en-US" dirty="0">
                          <a:solidFill>
                            <a:schemeClr val="tx2"/>
                          </a:solidFill>
                        </a:rPr>
                        <a:t> </a:t>
                      </a:r>
                    </a:p>
                  </a:txBody>
                  <a:tcPr/>
                </a:tc>
                <a:tc>
                  <a:txBody>
                    <a:bodyPr/>
                    <a:lstStyle/>
                    <a:p>
                      <a:pPr algn="ctr"/>
                      <a:r>
                        <a:rPr lang="en-US" dirty="0">
                          <a:solidFill>
                            <a:schemeClr val="tx2"/>
                          </a:solidFill>
                        </a:rPr>
                        <a:t>2.8%</a:t>
                      </a:r>
                    </a:p>
                  </a:txBody>
                  <a:tcPr/>
                </a:tc>
                <a:tc>
                  <a:txBody>
                    <a:bodyPr/>
                    <a:lstStyle/>
                    <a:p>
                      <a:pPr algn="ctr"/>
                      <a:r>
                        <a:rPr lang="en-US" dirty="0">
                          <a:solidFill>
                            <a:schemeClr val="tx2"/>
                          </a:solidFill>
                        </a:rPr>
                        <a:t>2.8%</a:t>
                      </a:r>
                    </a:p>
                  </a:txBody>
                  <a:tcPr/>
                </a:tc>
                <a:tc>
                  <a:txBody>
                    <a:bodyPr/>
                    <a:lstStyle/>
                    <a:p>
                      <a:pPr algn="ctr"/>
                      <a:r>
                        <a:rPr lang="en-US" dirty="0">
                          <a:solidFill>
                            <a:schemeClr val="tx2"/>
                          </a:solidFill>
                        </a:rPr>
                        <a:t>4.4%</a:t>
                      </a:r>
                    </a:p>
                  </a:txBody>
                  <a:tcPr/>
                </a:tc>
                <a:tc>
                  <a:txBody>
                    <a:bodyPr/>
                    <a:lstStyle/>
                    <a:p>
                      <a:pPr algn="ctr"/>
                      <a:r>
                        <a:rPr lang="en-US" dirty="0">
                          <a:solidFill>
                            <a:schemeClr val="tx2"/>
                          </a:solidFill>
                        </a:rPr>
                        <a:t>3.6%</a:t>
                      </a:r>
                    </a:p>
                  </a:txBody>
                  <a:tcPr/>
                </a:tc>
                <a:extLst>
                  <a:ext uri="{0D108BD9-81ED-4DB2-BD59-A6C34878D82A}">
                    <a16:rowId xmlns:a16="http://schemas.microsoft.com/office/drawing/2014/main" val="2744144360"/>
                  </a:ext>
                </a:extLst>
              </a:tr>
              <a:tr h="370840">
                <a:tc>
                  <a:txBody>
                    <a:bodyPr/>
                    <a:lstStyle/>
                    <a:p>
                      <a:r>
                        <a:rPr lang="en-US" dirty="0">
                          <a:solidFill>
                            <a:schemeClr val="tx2"/>
                          </a:solidFill>
                        </a:rPr>
                        <a:t>Consistent Community outreach</a:t>
                      </a:r>
                    </a:p>
                  </a:txBody>
                  <a:tcPr/>
                </a:tc>
                <a:tc>
                  <a:txBody>
                    <a:bodyPr/>
                    <a:lstStyle/>
                    <a:p>
                      <a:endParaRPr lang="en-US" dirty="0">
                        <a:solidFill>
                          <a:schemeClr val="tx2"/>
                        </a:solidFill>
                      </a:endParaRPr>
                    </a:p>
                  </a:txBody>
                  <a:tcPr/>
                </a:tc>
                <a:tc>
                  <a:txBody>
                    <a:bodyPr/>
                    <a:lstStyle/>
                    <a:p>
                      <a:endParaRPr lang="en-US" dirty="0">
                        <a:solidFill>
                          <a:schemeClr val="tx2"/>
                        </a:solidFill>
                      </a:endParaRPr>
                    </a:p>
                  </a:txBody>
                  <a:tcPr/>
                </a:tc>
                <a:tc>
                  <a:txBody>
                    <a:bodyPr/>
                    <a:lstStyle/>
                    <a:p>
                      <a:endParaRPr lang="en-US" dirty="0">
                        <a:solidFill>
                          <a:schemeClr val="tx2"/>
                        </a:solidFill>
                      </a:endParaRPr>
                    </a:p>
                  </a:txBody>
                  <a:tcPr/>
                </a:tc>
                <a:tc>
                  <a:txBody>
                    <a:bodyPr/>
                    <a:lstStyle/>
                    <a:p>
                      <a:endParaRPr lang="en-US" dirty="0">
                        <a:solidFill>
                          <a:schemeClr val="tx2"/>
                        </a:solidFill>
                      </a:endParaRPr>
                    </a:p>
                  </a:txBody>
                  <a:tcPr/>
                </a:tc>
                <a:extLst>
                  <a:ext uri="{0D108BD9-81ED-4DB2-BD59-A6C34878D82A}">
                    <a16:rowId xmlns:a16="http://schemas.microsoft.com/office/drawing/2014/main" val="2438927830"/>
                  </a:ext>
                </a:extLst>
              </a:tr>
            </a:tbl>
          </a:graphicData>
        </a:graphic>
      </p:graphicFrame>
      <p:sp>
        <p:nvSpPr>
          <p:cNvPr id="4" name="Up Arrow 3">
            <a:extLst>
              <a:ext uri="{FF2B5EF4-FFF2-40B4-BE49-F238E27FC236}">
                <a16:creationId xmlns:a16="http://schemas.microsoft.com/office/drawing/2014/main" id="{24F6A085-CFAF-896B-DEFF-04D49C802A79}"/>
              </a:ext>
            </a:extLst>
          </p:cNvPr>
          <p:cNvSpPr/>
          <p:nvPr/>
        </p:nvSpPr>
        <p:spPr>
          <a:xfrm>
            <a:off x="8515815" y="2029522"/>
            <a:ext cx="178420" cy="2007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Up Arrow 5">
            <a:extLst>
              <a:ext uri="{FF2B5EF4-FFF2-40B4-BE49-F238E27FC236}">
                <a16:creationId xmlns:a16="http://schemas.microsoft.com/office/drawing/2014/main" id="{FA1AFA8E-8DFB-3889-9369-E19D31D73FAC}"/>
              </a:ext>
            </a:extLst>
          </p:cNvPr>
          <p:cNvSpPr/>
          <p:nvPr/>
        </p:nvSpPr>
        <p:spPr>
          <a:xfrm>
            <a:off x="9363308" y="2029522"/>
            <a:ext cx="178420" cy="2007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Up Arrow 6">
            <a:extLst>
              <a:ext uri="{FF2B5EF4-FFF2-40B4-BE49-F238E27FC236}">
                <a16:creationId xmlns:a16="http://schemas.microsoft.com/office/drawing/2014/main" id="{CF7C316E-4316-3C9B-0623-B5D1A826B503}"/>
              </a:ext>
            </a:extLst>
          </p:cNvPr>
          <p:cNvSpPr/>
          <p:nvPr/>
        </p:nvSpPr>
        <p:spPr>
          <a:xfrm>
            <a:off x="10395011" y="2029522"/>
            <a:ext cx="178420" cy="2007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Up Arrow 7">
            <a:extLst>
              <a:ext uri="{FF2B5EF4-FFF2-40B4-BE49-F238E27FC236}">
                <a16:creationId xmlns:a16="http://schemas.microsoft.com/office/drawing/2014/main" id="{806DCC2E-B016-BB55-D976-491D5810EE00}"/>
              </a:ext>
            </a:extLst>
          </p:cNvPr>
          <p:cNvSpPr/>
          <p:nvPr/>
        </p:nvSpPr>
        <p:spPr>
          <a:xfrm rot="10800000">
            <a:off x="11415563" y="2029522"/>
            <a:ext cx="178420" cy="2007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7B1B377-2DBD-5580-1413-7FAA31708818}"/>
              </a:ext>
            </a:extLst>
          </p:cNvPr>
          <p:cNvSpPr txBox="1"/>
          <p:nvPr/>
        </p:nvSpPr>
        <p:spPr>
          <a:xfrm>
            <a:off x="6301563" y="5321976"/>
            <a:ext cx="58904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0A69E"/>
                </a:solidFill>
                <a:effectLst/>
                <a:uLnTx/>
                <a:uFillTx/>
                <a:latin typeface="Calibri" panose="020F0502020204030204"/>
                <a:ea typeface="+mn-ea"/>
                <a:cs typeface="+mn-cs"/>
              </a:rPr>
              <a:t>*At beginning of the pandemic; all dropped by May 2021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0A69E"/>
                </a:solidFill>
                <a:effectLst/>
                <a:uLnTx/>
                <a:uFillTx/>
                <a:latin typeface="Calibri" panose="020F0502020204030204"/>
                <a:ea typeface="+mn-ea"/>
                <a:cs typeface="+mn-cs"/>
              </a:rPr>
              <a:t>^As of  31 August 2021</a:t>
            </a:r>
          </a:p>
        </p:txBody>
      </p:sp>
      <p:grpSp>
        <p:nvGrpSpPr>
          <p:cNvPr id="16" name="Group 15">
            <a:extLst>
              <a:ext uri="{FF2B5EF4-FFF2-40B4-BE49-F238E27FC236}">
                <a16:creationId xmlns:a16="http://schemas.microsoft.com/office/drawing/2014/main" id="{E6ED1758-7E36-935A-D54A-56B95750816F}"/>
              </a:ext>
            </a:extLst>
          </p:cNvPr>
          <p:cNvGrpSpPr/>
          <p:nvPr/>
        </p:nvGrpSpPr>
        <p:grpSpPr>
          <a:xfrm>
            <a:off x="8605023" y="4627757"/>
            <a:ext cx="201856" cy="367990"/>
            <a:chOff x="8605023" y="4627757"/>
            <a:chExt cx="201856" cy="367990"/>
          </a:xfrm>
        </p:grpSpPr>
        <p:cxnSp>
          <p:nvCxnSpPr>
            <p:cNvPr id="11" name="Straight Connector 10">
              <a:extLst>
                <a:ext uri="{FF2B5EF4-FFF2-40B4-BE49-F238E27FC236}">
                  <a16:creationId xmlns:a16="http://schemas.microsoft.com/office/drawing/2014/main" id="{4A99DA07-B3C9-23F1-002E-FC730109075C}"/>
                </a:ext>
              </a:extLst>
            </p:cNvPr>
            <p:cNvCxnSpPr/>
            <p:nvPr/>
          </p:nvCxnSpPr>
          <p:spPr>
            <a:xfrm>
              <a:off x="8605023" y="4789406"/>
              <a:ext cx="89210" cy="206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31AAEC-C4CF-E340-7282-B683493C4BC1}"/>
                </a:ext>
              </a:extLst>
            </p:cNvPr>
            <p:cNvCxnSpPr>
              <a:cxnSpLocks/>
            </p:cNvCxnSpPr>
            <p:nvPr/>
          </p:nvCxnSpPr>
          <p:spPr>
            <a:xfrm flipV="1">
              <a:off x="8694235" y="4627757"/>
              <a:ext cx="112644" cy="3679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82D11DE-E0B5-17BE-682A-06E120E897E6}"/>
              </a:ext>
            </a:extLst>
          </p:cNvPr>
          <p:cNvGrpSpPr/>
          <p:nvPr/>
        </p:nvGrpSpPr>
        <p:grpSpPr>
          <a:xfrm>
            <a:off x="9432233" y="4627756"/>
            <a:ext cx="201856" cy="367990"/>
            <a:chOff x="8605023" y="4627757"/>
            <a:chExt cx="201856" cy="367990"/>
          </a:xfrm>
        </p:grpSpPr>
        <p:cxnSp>
          <p:nvCxnSpPr>
            <p:cNvPr id="18" name="Straight Connector 17">
              <a:extLst>
                <a:ext uri="{FF2B5EF4-FFF2-40B4-BE49-F238E27FC236}">
                  <a16:creationId xmlns:a16="http://schemas.microsoft.com/office/drawing/2014/main" id="{50666BEB-DA47-8C0F-A320-49DE267DCED9}"/>
                </a:ext>
              </a:extLst>
            </p:cNvPr>
            <p:cNvCxnSpPr/>
            <p:nvPr/>
          </p:nvCxnSpPr>
          <p:spPr>
            <a:xfrm>
              <a:off x="8605023" y="4789406"/>
              <a:ext cx="89210" cy="206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731276-731A-EB67-0953-0E34F25125C4}"/>
                </a:ext>
              </a:extLst>
            </p:cNvPr>
            <p:cNvCxnSpPr>
              <a:cxnSpLocks/>
            </p:cNvCxnSpPr>
            <p:nvPr/>
          </p:nvCxnSpPr>
          <p:spPr>
            <a:xfrm flipV="1">
              <a:off x="8694235" y="4627757"/>
              <a:ext cx="112644" cy="3679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5DC78FA-7E24-FE73-D510-D99B35467D94}"/>
              </a:ext>
            </a:extLst>
          </p:cNvPr>
          <p:cNvGrpSpPr/>
          <p:nvPr/>
        </p:nvGrpSpPr>
        <p:grpSpPr>
          <a:xfrm>
            <a:off x="10427630" y="4627757"/>
            <a:ext cx="201856" cy="367990"/>
            <a:chOff x="8605023" y="4627757"/>
            <a:chExt cx="201856" cy="367990"/>
          </a:xfrm>
        </p:grpSpPr>
        <p:cxnSp>
          <p:nvCxnSpPr>
            <p:cNvPr id="21" name="Straight Connector 20">
              <a:extLst>
                <a:ext uri="{FF2B5EF4-FFF2-40B4-BE49-F238E27FC236}">
                  <a16:creationId xmlns:a16="http://schemas.microsoft.com/office/drawing/2014/main" id="{F3F7DF97-6EEF-F16A-D66A-33BE90DE9455}"/>
                </a:ext>
              </a:extLst>
            </p:cNvPr>
            <p:cNvCxnSpPr/>
            <p:nvPr/>
          </p:nvCxnSpPr>
          <p:spPr>
            <a:xfrm>
              <a:off x="8605023" y="4789406"/>
              <a:ext cx="89210" cy="206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ADECA6D-FAFA-058B-DFFB-4617DBB4EA1D}"/>
                </a:ext>
              </a:extLst>
            </p:cNvPr>
            <p:cNvCxnSpPr>
              <a:cxnSpLocks/>
            </p:cNvCxnSpPr>
            <p:nvPr/>
          </p:nvCxnSpPr>
          <p:spPr>
            <a:xfrm flipV="1">
              <a:off x="8694235" y="4627757"/>
              <a:ext cx="112644" cy="3679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1F86948-2082-B265-FA51-84160DE95416}"/>
              </a:ext>
            </a:extLst>
          </p:cNvPr>
          <p:cNvSpPr txBox="1"/>
          <p:nvPr/>
        </p:nvSpPr>
        <p:spPr>
          <a:xfrm>
            <a:off x="6301563" y="5763832"/>
            <a:ext cx="2577268" cy="1015663"/>
          </a:xfrm>
          <a:prstGeom prst="rect">
            <a:avLst/>
          </a:prstGeom>
          <a:solidFill>
            <a:schemeClr val="tx1">
              <a:lumMod val="20000"/>
              <a:lumOff val="80000"/>
            </a:schemeClr>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Hale et al.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Dong et al. 2020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Our World in Data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kumimoji="0" lang="en-US" sz="1200" b="0" i="0" u="none" strike="noStrike" kern="1200" cap="none" spc="0" normalizeH="0" baseline="0" noProof="0" dirty="0" err="1">
                <a:ln>
                  <a:noFill/>
                </a:ln>
                <a:solidFill>
                  <a:srgbClr val="555555"/>
                </a:solidFill>
                <a:effectLst/>
                <a:uLnTx/>
                <a:uFillTx/>
                <a:latin typeface="Helvetica" pitchFamily="2" charset="0"/>
                <a:ea typeface="+mn-ea"/>
                <a:cs typeface="+mn-cs"/>
              </a:rPr>
              <a:t>Middeldorp</a:t>
            </a: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 et al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McDonald, et al. 2020</a:t>
            </a:r>
            <a:endParaRPr kumimoji="0" lang="en-US" sz="1200" b="0" i="0" u="none" strike="noStrike" kern="1200" cap="none" spc="0" normalizeH="0" baseline="0" noProof="0" dirty="0">
              <a:ln>
                <a:noFill/>
              </a:ln>
              <a:solidFill>
                <a:srgbClr val="555555"/>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F3853AF-247D-EDE2-1AF9-5B6B4DF1B6D1}"/>
              </a:ext>
            </a:extLst>
          </p:cNvPr>
          <p:cNvSpPr txBox="1"/>
          <p:nvPr/>
        </p:nvSpPr>
        <p:spPr>
          <a:xfrm>
            <a:off x="9132013" y="5763831"/>
            <a:ext cx="2577268" cy="1015663"/>
          </a:xfrm>
          <a:prstGeom prst="rect">
            <a:avLst/>
          </a:prstGeom>
          <a:solidFill>
            <a:schemeClr val="tx1">
              <a:lumMod val="20000"/>
              <a:lumOff val="80000"/>
            </a:schemeClr>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O’Leary  et al.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Zhong et al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kumimoji="0" lang="en-US" sz="1200" b="0" i="0" u="none" strike="noStrike" kern="1200" cap="none" spc="0" normalizeH="0" baseline="0" noProof="0" dirty="0" err="1">
                <a:ln>
                  <a:noFill/>
                </a:ln>
                <a:solidFill>
                  <a:srgbClr val="555555"/>
                </a:solidFill>
                <a:effectLst/>
                <a:uLnTx/>
                <a:uFillTx/>
                <a:latin typeface="Helvetica" pitchFamily="2" charset="0"/>
                <a:ea typeface="+mn-ea"/>
                <a:cs typeface="+mn-cs"/>
              </a:rPr>
              <a:t>Hategeka</a:t>
            </a: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 et al 2021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Spencer et al 2020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kumimoji="0" lang="en-US" sz="1200" b="0" i="0" u="none" strike="noStrike" kern="1200" cap="none" spc="0" normalizeH="0" baseline="0" noProof="0" dirty="0" err="1">
                <a:ln>
                  <a:noFill/>
                </a:ln>
                <a:solidFill>
                  <a:srgbClr val="555555"/>
                </a:solidFill>
                <a:effectLst/>
                <a:uLnTx/>
                <a:uFillTx/>
                <a:latin typeface="Helvetica" pitchFamily="2" charset="0"/>
                <a:ea typeface="+mn-ea"/>
                <a:cs typeface="+mn-cs"/>
              </a:rPr>
              <a:t>Shet</a:t>
            </a:r>
            <a:r>
              <a:rPr kumimoji="0" lang="en-US" sz="1200" b="0" i="0" u="none" strike="noStrike" kern="1200" cap="none" spc="0" normalizeH="0" baseline="0" noProof="0" dirty="0">
                <a:ln>
                  <a:noFill/>
                </a:ln>
                <a:solidFill>
                  <a:srgbClr val="555555"/>
                </a:solidFill>
                <a:effectLst/>
                <a:uLnTx/>
                <a:uFillTx/>
                <a:latin typeface="Helvetica" pitchFamily="2" charset="0"/>
                <a:ea typeface="+mn-ea"/>
                <a:cs typeface="+mn-cs"/>
              </a:rPr>
              <a:t> et al 2020</a:t>
            </a:r>
          </a:p>
        </p:txBody>
      </p:sp>
    </p:spTree>
    <p:extLst>
      <p:ext uri="{BB962C8B-B14F-4D97-AF65-F5344CB8AC3E}">
        <p14:creationId xmlns:p14="http://schemas.microsoft.com/office/powerpoint/2010/main" val="2842031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CONCLUSION</a:t>
            </a:r>
          </a:p>
        </p:txBody>
      </p:sp>
      <p:sp>
        <p:nvSpPr>
          <p:cNvPr id="5" name="Content Placeholder 2">
            <a:extLst>
              <a:ext uri="{FF2B5EF4-FFF2-40B4-BE49-F238E27FC236}">
                <a16:creationId xmlns:a16="http://schemas.microsoft.com/office/drawing/2014/main" id="{02515433-64B2-9457-8E38-AFB6825556AC}"/>
              </a:ext>
            </a:extLst>
          </p:cNvPr>
          <p:cNvSpPr txBox="1">
            <a:spLocks/>
          </p:cNvSpPr>
          <p:nvPr/>
        </p:nvSpPr>
        <p:spPr>
          <a:xfrm>
            <a:off x="770020" y="1507958"/>
            <a:ext cx="6288506" cy="4697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B0A69E"/>
              </a:solidFill>
              <a:effectLst/>
              <a:uLnTx/>
              <a:uFillTx/>
              <a:latin typeface="Calibri Light" panose="020F0302020204030204"/>
              <a:ea typeface="+mn-ea"/>
              <a:cs typeface="+mn-cs"/>
            </a:endParaRPr>
          </a:p>
        </p:txBody>
      </p:sp>
      <p:pic>
        <p:nvPicPr>
          <p:cNvPr id="12" name="Picture 11">
            <a:extLst>
              <a:ext uri="{FF2B5EF4-FFF2-40B4-BE49-F238E27FC236}">
                <a16:creationId xmlns:a16="http://schemas.microsoft.com/office/drawing/2014/main" id="{45DB2983-B06D-DF48-C765-8D065452B17B}"/>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b="-1"/>
          <a:stretch/>
        </p:blipFill>
        <p:spPr>
          <a:xfrm>
            <a:off x="8029326" y="0"/>
            <a:ext cx="4162674" cy="6937791"/>
          </a:xfrm>
          <a:prstGeom prst="rect">
            <a:avLst/>
          </a:prstGeom>
        </p:spPr>
      </p:pic>
      <p:sp>
        <p:nvSpPr>
          <p:cNvPr id="14" name="Content Placeholder 2">
            <a:extLst>
              <a:ext uri="{FF2B5EF4-FFF2-40B4-BE49-F238E27FC236}">
                <a16:creationId xmlns:a16="http://schemas.microsoft.com/office/drawing/2014/main" id="{1ED1C8C1-C802-132A-ED55-A6CA10EB8328}"/>
              </a:ext>
            </a:extLst>
          </p:cNvPr>
          <p:cNvSpPr txBox="1">
            <a:spLocks/>
          </p:cNvSpPr>
          <p:nvPr/>
        </p:nvSpPr>
        <p:spPr>
          <a:xfrm>
            <a:off x="1114823" y="1507958"/>
            <a:ext cx="5598900" cy="5122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To ensure vaccine utilization rates are well maintained despite continued waves of COVID-19 and new outbreaks and emergencies, we need to:</a:t>
            </a:r>
            <a:endParaRPr kumimoji="0" lang="en-US" sz="18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Contextualize education and response within immediate communities and health systems with building capacity for health care staff</a:t>
            </a: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Strengthen efforts for educating  communities and parents on COVID-19 and other outbreak risks and value of childhood vaccinations</a:t>
            </a:r>
          </a:p>
          <a:p>
            <a:pPr marL="457200" marR="0" lvl="1" indent="0" algn="l" defTabSz="914400" rtl="0" eaLnBrk="1" fontAlgn="auto" latinLnBrk="0" hangingPunct="1">
              <a:lnSpc>
                <a:spcPct val="90000"/>
              </a:lnSpc>
              <a:spcBef>
                <a:spcPts val="0"/>
              </a:spcBef>
              <a:spcAft>
                <a:spcPts val="0"/>
              </a:spcAft>
              <a:buClrTx/>
              <a:buSzTx/>
              <a:buFont typeface="Arial"/>
              <a:buNone/>
              <a:tabLst/>
              <a:defRPr/>
            </a:pPr>
            <a:endPar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endParaRPr>
          </a:p>
          <a:p>
            <a:pPr marL="685800" marR="0" lvl="1" indent="-228600" algn="l" defTabSz="914400" rtl="0" eaLnBrk="1" fontAlgn="auto" latinLnBrk="0" hangingPunct="1">
              <a:lnSpc>
                <a:spcPct val="90000"/>
              </a:lnSpc>
              <a:spcBef>
                <a:spcPts val="0"/>
              </a:spcBef>
              <a:spcAft>
                <a:spcPts val="0"/>
              </a:spcAft>
              <a:buClrTx/>
              <a:buSzTx/>
              <a:buFont typeface="Arial"/>
              <a:buChar char="•"/>
              <a:tabLst/>
              <a:defRPr/>
            </a:pPr>
            <a:r>
              <a:rPr kumimoji="0" lang="en-US" sz="2200" b="0" i="0" u="none" strike="noStrike" kern="1200" cap="none" spc="0" normalizeH="0" baseline="0" noProof="0" dirty="0">
                <a:ln>
                  <a:noFill/>
                </a:ln>
                <a:solidFill>
                  <a:srgbClr val="555555"/>
                </a:solidFill>
                <a:effectLst/>
                <a:uLnTx/>
                <a:uFillTx/>
                <a:latin typeface="Calibri Light" panose="020F0302020204030204"/>
                <a:ea typeface="+mn-ea"/>
                <a:cs typeface="+mn-cs"/>
              </a:rPr>
              <a:t>Targeted community outreach clinics </a:t>
            </a:r>
            <a:endParaRPr kumimoji="0" lang="en-US" sz="2200" b="0" i="0" u="none" strike="noStrike" kern="1200" cap="none" spc="0" normalizeH="0" baseline="0" noProof="0" dirty="0">
              <a:ln>
                <a:noFill/>
              </a:ln>
              <a:solidFill>
                <a:srgbClr val="B0A69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491424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19839" y="1595787"/>
            <a:ext cx="11139769" cy="49975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Hartley DM,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Perencevich</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EN. Public health interventions for COVID-19: emerging evidence and implications for an evolving public health crisis. JAMA. 2020 May 19;323(19):1908–9.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.1001/ jama.2020 .5910 PMID: 32275299</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Abbas K, Procter SR, van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Zandvoort</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K, Clark A, Funk S, Mengistu T, et al. Routine childhood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immunisation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during the COVID-19 pandemic in Africa: a benefit-risk analysis of health benefits of routine childhood immunization against the excess risk of SARS-CoV-2 infections during the COVID-19 pandemic in Africa. Lancet Glob Health. 2020 Oct;8(10):e1264–72.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.1016/ S2214 -109X(20)30308 -9 PMID: 32687792</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Roberton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T, Carter ED, Chou VB,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Stegmuller</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AR, Jackson BD, Tam Y, et al. Early estimates of the indirect effects of the COVID-19 pandemic on maternal and child mortality in low-income and middle-income countries: a modelling study. Lancet Glob Health. 2020 Jul;8(7):e901–8.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dx.doi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.1016/ S2214 -109X(20)30229 -1 PMID: 32405459</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Haider N, Osman AY,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Gadzekpo</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A,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Akipede</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GO,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Asogun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D, Ansumana R, et al. Lockdown measures in response to COVID-19 in nine sub-Saharan African countries. BMJ Glob Health. 2020 Oct;5(10):e003319.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.1136/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bmjgh</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-2020 -003319 PMID: 33028699 </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Pulse survey on continuity of essential health services during the COVID-19 pandemic: interim report, 27 August 2020. Geneva: World Health Organization; 2020. Available from: https:// apps .who .int/ iris/ handle/ 10665/334048 [cited 2021 Mar 11].</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Fulcher IR,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Boley</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EJ,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Gopaluni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A, Varney PF, Barnhart DA,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Kulikowski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N, et al.; Cross-site COVID-19 Syndromic Surveillance Working Group. Syndromic surveillance using monthly aggregate health systems information data: methods with application to COVID-19 in Liberia. Int J Epidemiol. 2021 Aug 30;50(4):1091–102.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.1093/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ije</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dyab094 PMID: 34058004</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Hale T, Angrist N,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Goldszmidt</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R, Kira B, Petherick A, Phillips T, et al. A global panel database of pandemic policies (Oxford COVID-19 Government Response Tracker). Nat Hum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Behav</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2021 Apr;5(4):529–38.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doi.org</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10 .1038/ s41562 -021 -01079 -8 PMID: 33686204</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Dong E, Du H, Gardner L. An interactive web-based dashboard to track COVID-19 in real time. Lancet Infect Dis. 2020 05;20(5):533–4.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.org/ 10 .1016/ S1473 -3099(20)30120 -1 PMID: 32087114</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Case fatality rate of COVID-19 [internet]. Oxford: Our World in Data; 2021. Available from: https://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ourworldindata</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.org/ explorers/ coronavirus -data-explorer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zoomToSelection</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 true &amp; time = 2020 -03 -14 .latest &amp; facet = none &amp;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pickerSort</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asc</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&amp;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pickerMetric</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 location &amp;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hideControls</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 true &amp; Metric =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Case+fatality</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rate &amp; Interval = Cumulative &amp; Relative+ to+ Population = false &amp;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Align+outbreaks</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 true &amp; country = MWI ~LBR ~LSO ~HTI [cited 2021 Oct 23].</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Middeldorp</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M, van Lier A, van der Maas N,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Veldhuijzen</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I,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Freudenburg</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W, van Sorge NM, et al. Short term impact of the COVID-19 pandemic on incidence of vaccine preventable diseases and participation in routine infant vaccinations in the Netherlands in the period March–September 2020. Vaccine. 2021 Feb 12;39(7):1039–43.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.org/ 10 .1016/ .vaccine .2020 .12 .080 PMID: 33478793</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McDonald HI, Tessier E, White JM, Woodruff M, Knowles C, Bates C, et al. Early impact of the coronavirus disease (COVID-19) pandemic and physical distancing measures on routine childhood vaccinations in England, January to April 2020. Euro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Surveill</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2020 May;25(19):2000848.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3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rPr>
              <a:t> .org/10 .2807/ 1560 -7917 .ES .2020 .25 .19 .2000848 PMID: 32431288</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B0A69E"/>
              </a:solidFill>
              <a:effectLst/>
              <a:uLnTx/>
              <a:uFillTx/>
              <a:latin typeface="Helvetica" pitchFamily="2" charset="0"/>
              <a:ea typeface="+mn-ea"/>
              <a:cs typeface="+mn-cs"/>
            </a:endParaRPr>
          </a:p>
        </p:txBody>
      </p:sp>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REFERENCE</a:t>
            </a:r>
          </a:p>
        </p:txBody>
      </p:sp>
    </p:spTree>
    <p:extLst>
      <p:ext uri="{BB962C8B-B14F-4D97-AF65-F5344CB8AC3E}">
        <p14:creationId xmlns:p14="http://schemas.microsoft.com/office/powerpoint/2010/main" val="1719519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526115" y="1419324"/>
            <a:ext cx="11139769" cy="4997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O’Leary ST,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Trefren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L, Roth H, Moss A, Severson R, Kempe A. Number of childhood and adolescent vaccinations administered before and after the COVID-19 outbreak in Colorado. JAMA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Pediatr</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2021 Mar 1;175(3):305–7.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.1001/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jamapediatrics</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.2020 .4733 PMID: 33284331</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Zhong Y,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Clapham</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HE,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Aishworiya</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R, Chua YX, Mathews J, Ong M, et al. Childhood vaccinations: hidden impact of COVID-19 on children in Singapore. Vaccine. 2021 Jan 29;39(5):780–5.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.1016/ j .vaccine .2020 .12 .054 PMID: 33414050</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Hategeka</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C, Carter SE,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Chenge</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FM, Katanga EN, Lurton G,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Mayaka</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SM-N, et al. Impact of the COVID-19 pandemic and response on the utilization of health services in public facilities during the first wave in Kinshasa, the Democratic Republic of the Congo. BMJ Glob Health. 2021 Jul;6(7):e005955.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.1136/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bmjgh</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-2021 -005955 PMID: 34315776</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Spencer N,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Nathawad</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R,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Arpin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E, Johnson S. Pandemics, epidemics and inequities in routine childhood vaccination coverage: a rapid review. BMJ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Paediatr</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Open. 2020 Nov 2;4(1):e000842.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http:// dx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doi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.org/ 10 .1136/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bmjpo</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-2020 -000842 PMID: 33195821</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Shet</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A,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Carr</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K,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Danovaro</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-Holliday MC,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Sodha</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SV,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Prosperi</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C, Wunderlich J, et al. Impact of the SARS-CoV-2 pandemic on routine </a:t>
            </a:r>
            <a:r>
              <a:rPr kumimoji="0" lang="en-US" sz="1200" b="0" i="0" u="none" strike="noStrike" kern="1200" cap="none" spc="0" normalizeH="0" baseline="0" noProof="0" dirty="0" err="1">
                <a:ln>
                  <a:noFill/>
                </a:ln>
                <a:solidFill>
                  <a:srgbClr val="B0A69E"/>
                </a:solidFill>
                <a:effectLst/>
                <a:uLnTx/>
                <a:uFillTx/>
                <a:latin typeface="Helvetica" pitchFamily="2" charset="0"/>
                <a:ea typeface="+mn-ea"/>
                <a:cs typeface="+mn-cs"/>
              </a:rPr>
              <a:t>immunisation</a:t>
            </a:r>
            <a:r>
              <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rPr>
              <a:t> services: evidence of disruption and recovery from 170 countries and territories. The Lancet Global Health. 2022;10(2):e186-e94.</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0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3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200" b="0" i="0" u="none" strike="noStrike" kern="1200" cap="none" spc="0" normalizeH="0" baseline="0" noProof="0" dirty="0">
              <a:ln>
                <a:noFill/>
              </a:ln>
              <a:solidFill>
                <a:srgbClr val="B0A69E"/>
              </a:solidFill>
              <a:effectLst/>
              <a:uLnTx/>
              <a:uFillTx/>
              <a:latin typeface="Helvetica"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12"/>
              <a:tabLst/>
              <a:defRPr/>
            </a:pPr>
            <a:endParaRPr kumimoji="0" lang="en-US" sz="1400" b="0" i="0" u="none" strike="noStrike" kern="1200" cap="none" spc="0" normalizeH="0" baseline="0" noProof="0" dirty="0">
              <a:ln>
                <a:noFill/>
              </a:ln>
              <a:solidFill>
                <a:srgbClr val="B0A69E"/>
              </a:solidFill>
              <a:effectLst/>
              <a:uLnTx/>
              <a:uFillTx/>
              <a:latin typeface="Helvetica" pitchFamily="2" charset="0"/>
              <a:ea typeface="+mn-ea"/>
              <a:cs typeface="+mn-cs"/>
            </a:endParaRPr>
          </a:p>
        </p:txBody>
      </p:sp>
      <p:sp>
        <p:nvSpPr>
          <p:cNvPr id="2" name="Title 1">
            <a:extLst>
              <a:ext uri="{FF2B5EF4-FFF2-40B4-BE49-F238E27FC236}">
                <a16:creationId xmlns:a16="http://schemas.microsoft.com/office/drawing/2014/main" id="{68A9F846-0A8B-5649-B72F-D5285D995BD8}"/>
              </a:ext>
            </a:extLst>
          </p:cNvPr>
          <p:cNvSpPr>
            <a:spLocks noGrp="1"/>
          </p:cNvSpPr>
          <p:nvPr>
            <p:ph type="title"/>
          </p:nvPr>
        </p:nvSpPr>
        <p:spPr>
          <a:xfrm>
            <a:off x="619840" y="653014"/>
            <a:ext cx="5674782" cy="431020"/>
          </a:xfrm>
        </p:spPr>
        <p:txBody>
          <a:bodyPr>
            <a:normAutofit fontScale="90000"/>
          </a:bodyPr>
          <a:lstStyle/>
          <a:p>
            <a:r>
              <a:rPr lang="en-US" dirty="0"/>
              <a:t>REFERENCE</a:t>
            </a:r>
          </a:p>
        </p:txBody>
      </p:sp>
    </p:spTree>
    <p:extLst>
      <p:ext uri="{BB962C8B-B14F-4D97-AF65-F5344CB8AC3E}">
        <p14:creationId xmlns:p14="http://schemas.microsoft.com/office/powerpoint/2010/main" val="1340116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99AD27-538A-4758-83CD-4E8F3086BF10}"/>
              </a:ext>
            </a:extLst>
          </p:cNvPr>
          <p:cNvSpPr>
            <a:spLocks noGrp="1"/>
          </p:cNvSpPr>
          <p:nvPr>
            <p:ph type="ctrTitle"/>
          </p:nvPr>
        </p:nvSpPr>
        <p:spPr>
          <a:xfrm>
            <a:off x="605790" y="1122363"/>
            <a:ext cx="10748010" cy="1975167"/>
          </a:xfrm>
        </p:spPr>
        <p:txBody>
          <a:bodyPr>
            <a:normAutofit/>
          </a:bodyPr>
          <a:lstStyle/>
          <a:p>
            <a:r>
              <a:rPr lang="en-US" dirty="0">
                <a:latin typeface="+mn-lt"/>
              </a:rPr>
              <a:t>Integrating capacity building into our multisite research</a:t>
            </a:r>
          </a:p>
        </p:txBody>
      </p:sp>
      <p:sp>
        <p:nvSpPr>
          <p:cNvPr id="6" name="Subtitle 5">
            <a:extLst>
              <a:ext uri="{FF2B5EF4-FFF2-40B4-BE49-F238E27FC236}">
                <a16:creationId xmlns:a16="http://schemas.microsoft.com/office/drawing/2014/main" id="{59922E3B-0C88-4D35-A90F-BAA3B632714B}"/>
              </a:ext>
            </a:extLst>
          </p:cNvPr>
          <p:cNvSpPr>
            <a:spLocks noGrp="1"/>
          </p:cNvSpPr>
          <p:nvPr>
            <p:ph type="subTitle" idx="1"/>
          </p:nvPr>
        </p:nvSpPr>
        <p:spPr/>
        <p:txBody>
          <a:bodyPr/>
          <a:lstStyle/>
          <a:p>
            <a:pPr>
              <a:spcBef>
                <a:spcPts val="0"/>
              </a:spcBef>
            </a:pPr>
            <a:r>
              <a:rPr lang="en-US" b="1" dirty="0">
                <a:solidFill>
                  <a:srgbClr val="C85C12"/>
                </a:solidFill>
              </a:rPr>
              <a:t>Bethany Hedt-Gauthier</a:t>
            </a:r>
          </a:p>
          <a:p>
            <a:pPr>
              <a:spcBef>
                <a:spcPts val="0"/>
              </a:spcBef>
            </a:pPr>
            <a:endParaRPr lang="en-US" sz="1000" b="1" dirty="0">
              <a:solidFill>
                <a:srgbClr val="C85C12"/>
              </a:solidFill>
            </a:endParaRPr>
          </a:p>
          <a:p>
            <a:pPr>
              <a:spcBef>
                <a:spcPts val="0"/>
              </a:spcBef>
            </a:pPr>
            <a:r>
              <a:rPr lang="en-US" dirty="0">
                <a:solidFill>
                  <a:srgbClr val="C85C12"/>
                </a:solidFill>
              </a:rPr>
              <a:t>Associate Professor, Harvard Medical School</a:t>
            </a:r>
          </a:p>
          <a:p>
            <a:pPr>
              <a:spcBef>
                <a:spcPts val="0"/>
              </a:spcBef>
            </a:pPr>
            <a:r>
              <a:rPr lang="en-US" dirty="0">
                <a:solidFill>
                  <a:srgbClr val="C85C12"/>
                </a:solidFill>
              </a:rPr>
              <a:t>@</a:t>
            </a:r>
            <a:r>
              <a:rPr lang="en-US" dirty="0" err="1">
                <a:solidFill>
                  <a:srgbClr val="C85C12"/>
                </a:solidFill>
              </a:rPr>
              <a:t>BHedtGauthier</a:t>
            </a:r>
            <a:endParaRPr lang="en-US" dirty="0">
              <a:solidFill>
                <a:srgbClr val="C85C12"/>
              </a:solidFill>
            </a:endParaRPr>
          </a:p>
          <a:p>
            <a:pPr>
              <a:spcBef>
                <a:spcPts val="0"/>
              </a:spcBef>
            </a:pPr>
            <a:r>
              <a:rPr lang="en-US" dirty="0">
                <a:solidFill>
                  <a:srgbClr val="C85C12"/>
                </a:solidFill>
              </a:rPr>
              <a:t>Bethany_Hedt@hms.Harvard.edu</a:t>
            </a:r>
          </a:p>
          <a:p>
            <a:endParaRPr lang="en-US" dirty="0">
              <a:solidFill>
                <a:srgbClr val="C85C12"/>
              </a:solidFill>
            </a:endParaRPr>
          </a:p>
        </p:txBody>
      </p:sp>
      <p:sp>
        <p:nvSpPr>
          <p:cNvPr id="4" name="Slide Number Placeholder 3">
            <a:extLst>
              <a:ext uri="{FF2B5EF4-FFF2-40B4-BE49-F238E27FC236}">
                <a16:creationId xmlns:a16="http://schemas.microsoft.com/office/drawing/2014/main" id="{322722DF-7344-4F38-ABD9-85711E2747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7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3FD78-F87C-4208-BF78-E3D49FF3663B}"/>
              </a:ext>
            </a:extLst>
          </p:cNvPr>
          <p:cNvSpPr>
            <a:spLocks noGrp="1"/>
          </p:cNvSpPr>
          <p:nvPr>
            <p:ph type="title"/>
          </p:nvPr>
        </p:nvSpPr>
        <p:spPr/>
        <p:txBody>
          <a:bodyPr/>
          <a:lstStyle/>
          <a:p>
            <a:r>
              <a:rPr lang="en-US" dirty="0"/>
              <a:t>Acknowledgements</a:t>
            </a:r>
          </a:p>
        </p:txBody>
      </p:sp>
      <p:sp>
        <p:nvSpPr>
          <p:cNvPr id="7" name="Content Placeholder 6">
            <a:extLst>
              <a:ext uri="{FF2B5EF4-FFF2-40B4-BE49-F238E27FC236}">
                <a16:creationId xmlns:a16="http://schemas.microsoft.com/office/drawing/2014/main" id="{638D1564-F9C1-4C76-86B3-ADBD39DBD9F7}"/>
              </a:ext>
            </a:extLst>
          </p:cNvPr>
          <p:cNvSpPr>
            <a:spLocks noGrp="1"/>
          </p:cNvSpPr>
          <p:nvPr>
            <p:ph sz="half" idx="1"/>
          </p:nvPr>
        </p:nvSpPr>
        <p:spPr/>
        <p:txBody>
          <a:bodyPr>
            <a:normAutofit fontScale="85000" lnSpcReduction="10000"/>
          </a:bodyPr>
          <a:lstStyle/>
          <a:p>
            <a:pPr marL="0" indent="0">
              <a:buNone/>
            </a:pPr>
            <a:r>
              <a:rPr lang="en-US" sz="3200" u="sng" dirty="0"/>
              <a:t>The Cross-Site COVID-19 Research Working Groups</a:t>
            </a:r>
          </a:p>
          <a:p>
            <a:pPr lvl="1"/>
            <a:r>
              <a:rPr lang="en-US" sz="2800" dirty="0"/>
              <a:t>Overall leads: Jean Claude </a:t>
            </a:r>
            <a:r>
              <a:rPr lang="en-US" sz="2800" dirty="0" err="1"/>
              <a:t>Mugunga</a:t>
            </a:r>
            <a:r>
              <a:rPr lang="en-US" sz="2800" dirty="0"/>
              <a:t> and Megan Murray</a:t>
            </a:r>
          </a:p>
          <a:p>
            <a:pPr lvl="1"/>
            <a:r>
              <a:rPr lang="en-US" sz="2800" dirty="0"/>
              <a:t>Technical and capacity building leads: Dale Barnhart and Isabel Fulcher</a:t>
            </a:r>
          </a:p>
          <a:p>
            <a:pPr lvl="1"/>
            <a:r>
              <a:rPr lang="en-US" sz="2800" dirty="0"/>
              <a:t>Site teams </a:t>
            </a:r>
          </a:p>
          <a:p>
            <a:pPr lvl="1"/>
            <a:r>
              <a:rPr lang="en-US" sz="2800" dirty="0"/>
              <a:t>Volunteers, Interns and Students</a:t>
            </a:r>
          </a:p>
          <a:p>
            <a:pPr lvl="1"/>
            <a:endParaRPr lang="en-US" sz="2800" dirty="0"/>
          </a:p>
          <a:p>
            <a:pPr marL="0" indent="0">
              <a:buNone/>
            </a:pPr>
            <a:r>
              <a:rPr lang="en-US" sz="3200" u="sng" dirty="0"/>
              <a:t>Partners In Health</a:t>
            </a:r>
          </a:p>
          <a:p>
            <a:pPr marL="0" indent="0">
              <a:buNone/>
            </a:pPr>
            <a:endParaRPr lang="en-US" sz="3200" u="sng" dirty="0"/>
          </a:p>
          <a:p>
            <a:pPr marL="0" indent="0">
              <a:buNone/>
            </a:pPr>
            <a:r>
              <a:rPr lang="en-US" sz="3200" u="sng" dirty="0"/>
              <a:t>Harvard Medical School</a:t>
            </a:r>
          </a:p>
        </p:txBody>
      </p:sp>
      <p:sp>
        <p:nvSpPr>
          <p:cNvPr id="14" name="Content Placeholder 13">
            <a:extLst>
              <a:ext uri="{FF2B5EF4-FFF2-40B4-BE49-F238E27FC236}">
                <a16:creationId xmlns:a16="http://schemas.microsoft.com/office/drawing/2014/main" id="{1579F885-49B9-4287-8B46-B698974ACBB4}"/>
              </a:ext>
            </a:extLst>
          </p:cNvPr>
          <p:cNvSpPr>
            <a:spLocks noGrp="1"/>
          </p:cNvSpPr>
          <p:nvPr>
            <p:ph sz="half" idx="2"/>
          </p:nvPr>
        </p:nvSpPr>
        <p:spPr/>
        <p:txBody>
          <a:bodyPr>
            <a:normAutofit fontScale="85000" lnSpcReduction="10000"/>
          </a:bodyPr>
          <a:lstStyle/>
          <a:p>
            <a:pPr marL="0" indent="0">
              <a:buNone/>
            </a:pPr>
            <a:r>
              <a:rPr lang="en-US" sz="3300" u="sng" dirty="0"/>
              <a:t>Funders</a:t>
            </a:r>
            <a:endParaRPr lang="en-US" sz="3300" b="1" dirty="0"/>
          </a:p>
          <a:p>
            <a:pPr lvl="1"/>
            <a:r>
              <a:rPr lang="en-US" sz="2900" dirty="0"/>
              <a:t>Largely unfunded, volunteered time.</a:t>
            </a:r>
          </a:p>
          <a:p>
            <a:pPr lvl="1"/>
            <a:r>
              <a:rPr lang="en-US" sz="2900" dirty="0"/>
              <a:t>Harvard and PIH core funding</a:t>
            </a:r>
          </a:p>
          <a:p>
            <a:pPr lvl="1"/>
            <a:r>
              <a:rPr lang="en-US" sz="2900" dirty="0"/>
              <a:t>Canadian Institute for Health Research</a:t>
            </a:r>
          </a:p>
          <a:p>
            <a:pPr lvl="1"/>
            <a:r>
              <a:rPr lang="en-US" sz="2900" dirty="0"/>
              <a:t>ICODA (Grand Challenges)</a:t>
            </a:r>
          </a:p>
          <a:p>
            <a:pPr lvl="1"/>
            <a:r>
              <a:rPr lang="en-US" sz="2900" dirty="0"/>
              <a:t>Mercury Project</a:t>
            </a:r>
            <a:endParaRPr lang="en-US" dirty="0"/>
          </a:p>
        </p:txBody>
      </p:sp>
      <p:sp>
        <p:nvSpPr>
          <p:cNvPr id="4" name="Slide Number Placeholder 3">
            <a:extLst>
              <a:ext uri="{FF2B5EF4-FFF2-40B4-BE49-F238E27FC236}">
                <a16:creationId xmlns:a16="http://schemas.microsoft.com/office/drawing/2014/main" id="{26DF86D5-FB78-49AE-B2C1-AFCFCA330B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03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HRC_Logo"/>
          <p:cNvPicPr>
            <a:picLocks noGrp="1" noChangeAspect="1"/>
          </p:cNvPicPr>
          <p:nvPr isPhoto="1">
            <p:ph sz="quarter" idx="1"/>
          </p:nvPr>
        </p:nvPicPr>
        <p:blipFill rotWithShape="1">
          <a:blip r:embed="rId2" cstate="print">
            <a:lum/>
            <a:extLst>
              <a:ext uri="{28A0092B-C50C-407E-A947-70E740481C1C}">
                <a14:useLocalDpi xmlns:a14="http://schemas.microsoft.com/office/drawing/2010/main"/>
              </a:ext>
            </a:extLst>
          </a:blip>
          <a:srcRect l="21717"/>
          <a:stretch/>
        </p:blipFill>
        <p:spPr>
          <a:xfrm>
            <a:off x="3948545" y="1267299"/>
            <a:ext cx="4294909" cy="2026921"/>
          </a:xfrm>
          <a:prstGeom prst="rect">
            <a:avLst/>
          </a:prstGeom>
          <a:noFill/>
          <a:ln>
            <a:noFill/>
          </a:ln>
        </p:spPr>
      </p:pic>
      <p:sp>
        <p:nvSpPr>
          <p:cNvPr id="6" name="TextBox 5"/>
          <p:cNvSpPr txBox="1"/>
          <p:nvPr/>
        </p:nvSpPr>
        <p:spPr>
          <a:xfrm flipH="1">
            <a:off x="822585" y="3999036"/>
            <a:ext cx="4294910" cy="646331"/>
          </a:xfrm>
          <a:prstGeom prst="rect">
            <a:avLst/>
          </a:prstGeom>
          <a:noFill/>
        </p:spPr>
        <p:txBody>
          <a:bodyPr wrap="square" rtlCol="0">
            <a:spAutoFit/>
          </a:bodyPr>
          <a:lstStyle/>
          <a:p>
            <a:pPr algn="ctr"/>
            <a:r>
              <a:rPr lang="en-US" dirty="0">
                <a:latin typeface="Georgia" panose="02040502050405020303" pitchFamily="18" charset="0"/>
              </a:rPr>
              <a:t>Division of Global Health Equity</a:t>
            </a:r>
          </a:p>
          <a:p>
            <a:pPr algn="ctr"/>
            <a:r>
              <a:rPr lang="en-US" dirty="0">
                <a:latin typeface="Georgia" panose="02040502050405020303" pitchFamily="18" charset="0"/>
              </a:rPr>
              <a:t>Brigham and Women’s Hospital</a:t>
            </a:r>
          </a:p>
        </p:txBody>
      </p:sp>
      <p:cxnSp>
        <p:nvCxnSpPr>
          <p:cNvPr id="8" name="Straight Connector 7"/>
          <p:cNvCxnSpPr>
            <a:cxnSpLocks/>
          </p:cNvCxnSpPr>
          <p:nvPr/>
        </p:nvCxnSpPr>
        <p:spPr>
          <a:xfrm flipV="1">
            <a:off x="2975466" y="2866644"/>
            <a:ext cx="1121116" cy="10823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4096582" y="4961124"/>
            <a:ext cx="4032191" cy="369332"/>
          </a:xfrm>
          <a:prstGeom prst="rect">
            <a:avLst/>
          </a:prstGeom>
          <a:noFill/>
        </p:spPr>
        <p:txBody>
          <a:bodyPr wrap="square" rtlCol="0">
            <a:spAutoFit/>
          </a:bodyPr>
          <a:lstStyle/>
          <a:p>
            <a:pPr algn="ctr"/>
            <a:r>
              <a:rPr lang="en-US" dirty="0">
                <a:latin typeface="Georgia" panose="02040502050405020303" pitchFamily="18" charset="0"/>
              </a:rPr>
              <a:t>Partners In Health</a:t>
            </a:r>
          </a:p>
        </p:txBody>
      </p:sp>
      <p:cxnSp>
        <p:nvCxnSpPr>
          <p:cNvPr id="11" name="Straight Connector 10"/>
          <p:cNvCxnSpPr>
            <a:cxnSpLocks/>
          </p:cNvCxnSpPr>
          <p:nvPr/>
        </p:nvCxnSpPr>
        <p:spPr>
          <a:xfrm flipV="1">
            <a:off x="6138407" y="3045645"/>
            <a:ext cx="0" cy="1876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6278815" y="3999036"/>
            <a:ext cx="5629672" cy="923330"/>
          </a:xfrm>
          <a:prstGeom prst="rect">
            <a:avLst/>
          </a:prstGeom>
          <a:noFill/>
        </p:spPr>
        <p:txBody>
          <a:bodyPr wrap="square" rtlCol="0">
            <a:spAutoFit/>
          </a:bodyPr>
          <a:lstStyle/>
          <a:p>
            <a:pPr algn="ctr"/>
            <a:r>
              <a:rPr lang="en-US" dirty="0">
                <a:latin typeface="Georgia" panose="02040502050405020303" pitchFamily="18" charset="0"/>
              </a:rPr>
              <a:t>Global Health Research Core</a:t>
            </a:r>
          </a:p>
          <a:p>
            <a:pPr algn="ctr"/>
            <a:r>
              <a:rPr lang="en-US" dirty="0">
                <a:latin typeface="Georgia" panose="02040502050405020303" pitchFamily="18" charset="0"/>
              </a:rPr>
              <a:t>Dept of Global Health and Social Medicine</a:t>
            </a:r>
          </a:p>
          <a:p>
            <a:pPr algn="ctr"/>
            <a:r>
              <a:rPr lang="en-US" dirty="0">
                <a:latin typeface="Georgia" panose="02040502050405020303" pitchFamily="18" charset="0"/>
              </a:rPr>
              <a:t>Harvard Medical School </a:t>
            </a:r>
          </a:p>
        </p:txBody>
      </p:sp>
      <p:cxnSp>
        <p:nvCxnSpPr>
          <p:cNvPr id="12" name="Straight Connector 11">
            <a:extLst>
              <a:ext uri="{FF2B5EF4-FFF2-40B4-BE49-F238E27FC236}">
                <a16:creationId xmlns:a16="http://schemas.microsoft.com/office/drawing/2014/main" id="{6003EBDB-1102-31FE-8B66-A72CEC324485}"/>
              </a:ext>
            </a:extLst>
          </p:cNvPr>
          <p:cNvCxnSpPr>
            <a:cxnSpLocks/>
          </p:cNvCxnSpPr>
          <p:nvPr/>
        </p:nvCxnSpPr>
        <p:spPr>
          <a:xfrm>
            <a:off x="7968939" y="2866644"/>
            <a:ext cx="1124712" cy="1078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CD01C5A-E320-D714-71E4-5219C5A6D5CD}"/>
              </a:ext>
            </a:extLst>
          </p:cNvPr>
          <p:cNvSpPr>
            <a:spLocks noGrp="1"/>
          </p:cNvSpPr>
          <p:nvPr>
            <p:ph type="title"/>
          </p:nvPr>
        </p:nvSpPr>
        <p:spPr>
          <a:xfrm>
            <a:off x="216646" y="216712"/>
            <a:ext cx="11087457" cy="906464"/>
          </a:xfrm>
        </p:spPr>
        <p:txBody>
          <a:bodyPr anchor="t"/>
          <a:lstStyle/>
          <a:p>
            <a:r>
              <a:rPr lang="en-US" dirty="0"/>
              <a:t>The Global Health Delivery Partnership </a:t>
            </a:r>
          </a:p>
        </p:txBody>
      </p:sp>
    </p:spTree>
    <p:extLst>
      <p:ext uri="{BB962C8B-B14F-4D97-AF65-F5344CB8AC3E}">
        <p14:creationId xmlns:p14="http://schemas.microsoft.com/office/powerpoint/2010/main" val="117581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DAA4B4A-608A-49EC-8A16-DF845D643B97}"/>
              </a:ext>
            </a:extLst>
          </p:cNvPr>
          <p:cNvSpPr>
            <a:spLocks noGrp="1"/>
          </p:cNvSpPr>
          <p:nvPr>
            <p:ph type="title"/>
          </p:nvPr>
        </p:nvSpPr>
        <p:spPr/>
        <p:txBody>
          <a:bodyPr/>
          <a:lstStyle/>
          <a:p>
            <a:r>
              <a:rPr lang="en-US" dirty="0">
                <a:latin typeface="+mn-lt"/>
              </a:rPr>
              <a:t>Why integrated capacity building?</a:t>
            </a:r>
          </a:p>
        </p:txBody>
      </p:sp>
      <p:sp>
        <p:nvSpPr>
          <p:cNvPr id="9" name="Content Placeholder 8">
            <a:extLst>
              <a:ext uri="{FF2B5EF4-FFF2-40B4-BE49-F238E27FC236}">
                <a16:creationId xmlns:a16="http://schemas.microsoft.com/office/drawing/2014/main" id="{6EE3151C-FC89-402B-AAD8-C21F8864CB67}"/>
              </a:ext>
            </a:extLst>
          </p:cNvPr>
          <p:cNvSpPr>
            <a:spLocks noGrp="1"/>
          </p:cNvSpPr>
          <p:nvPr>
            <p:ph idx="1"/>
          </p:nvPr>
        </p:nvSpPr>
        <p:spPr/>
        <p:txBody>
          <a:bodyPr>
            <a:normAutofit/>
          </a:bodyPr>
          <a:lstStyle/>
          <a:p>
            <a:r>
              <a:rPr lang="en-US" sz="3200" dirty="0"/>
              <a:t>We will do better, more impactful research if all are engaged in meaningful ways.</a:t>
            </a:r>
          </a:p>
          <a:p>
            <a:endParaRPr lang="en-US" sz="3200" dirty="0"/>
          </a:p>
          <a:p>
            <a:r>
              <a:rPr lang="en-US" sz="3200" dirty="0"/>
              <a:t>We all have something to learn and something to teach. And we all want to grow within our careers.</a:t>
            </a:r>
          </a:p>
          <a:p>
            <a:endParaRPr lang="en-US" sz="3200" dirty="0"/>
          </a:p>
          <a:p>
            <a:r>
              <a:rPr lang="en-US" sz="3200" dirty="0"/>
              <a:t>Historically, opportunities are not fairly shared across all those engaged. We specifically want to address these historical imbalances.</a:t>
            </a:r>
          </a:p>
        </p:txBody>
      </p:sp>
      <p:sp>
        <p:nvSpPr>
          <p:cNvPr id="7" name="Slide Number Placeholder 6">
            <a:extLst>
              <a:ext uri="{FF2B5EF4-FFF2-40B4-BE49-F238E27FC236}">
                <a16:creationId xmlns:a16="http://schemas.microsoft.com/office/drawing/2014/main" id="{362E6470-9459-424F-88D4-9ED4D99FC2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378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F9577-38E8-44E7-A0DE-AE845964AAA5}"/>
              </a:ext>
            </a:extLst>
          </p:cNvPr>
          <p:cNvSpPr>
            <a:spLocks noGrp="1"/>
          </p:cNvSpPr>
          <p:nvPr>
            <p:ph type="title"/>
          </p:nvPr>
        </p:nvSpPr>
        <p:spPr/>
        <p:txBody>
          <a:bodyPr/>
          <a:lstStyle/>
          <a:p>
            <a:r>
              <a:rPr lang="en-US" dirty="0"/>
              <a:t>Strategies for capacity building</a:t>
            </a:r>
          </a:p>
        </p:txBody>
      </p:sp>
      <p:sp>
        <p:nvSpPr>
          <p:cNvPr id="3" name="Content Placeholder 2">
            <a:extLst>
              <a:ext uri="{FF2B5EF4-FFF2-40B4-BE49-F238E27FC236}">
                <a16:creationId xmlns:a16="http://schemas.microsoft.com/office/drawing/2014/main" id="{A58955EA-7021-45CD-846B-E8F8F58C23E0}"/>
              </a:ext>
            </a:extLst>
          </p:cNvPr>
          <p:cNvSpPr>
            <a:spLocks noGrp="1"/>
          </p:cNvSpPr>
          <p:nvPr>
            <p:ph idx="1"/>
          </p:nvPr>
        </p:nvSpPr>
        <p:spPr/>
        <p:txBody>
          <a:bodyPr>
            <a:normAutofit/>
          </a:bodyPr>
          <a:lstStyle/>
          <a:p>
            <a:r>
              <a:rPr lang="en-US" sz="3600" b="1" u="sng" dirty="0"/>
              <a:t>Informal:</a:t>
            </a:r>
          </a:p>
          <a:p>
            <a:pPr lvl="1"/>
            <a:r>
              <a:rPr lang="en-US" sz="3200" dirty="0"/>
              <a:t>Open community meetings</a:t>
            </a:r>
          </a:p>
          <a:p>
            <a:pPr lvl="1"/>
            <a:r>
              <a:rPr lang="en-US" sz="3200" dirty="0"/>
              <a:t>Senior- and Peer-mentoring </a:t>
            </a:r>
          </a:p>
          <a:p>
            <a:endParaRPr lang="en-US" sz="3600" b="1" u="sng" dirty="0"/>
          </a:p>
          <a:p>
            <a:r>
              <a:rPr lang="en-US" sz="3600" b="1" u="sng" dirty="0"/>
              <a:t>Formal</a:t>
            </a:r>
          </a:p>
          <a:p>
            <a:pPr lvl="1"/>
            <a:r>
              <a:rPr lang="en-US" sz="3200" dirty="0"/>
              <a:t>Short course</a:t>
            </a:r>
          </a:p>
          <a:p>
            <a:pPr lvl="1"/>
            <a:r>
              <a:rPr lang="en-US" sz="3200" dirty="0"/>
              <a:t>Writing workshop</a:t>
            </a:r>
          </a:p>
        </p:txBody>
      </p:sp>
      <p:sp>
        <p:nvSpPr>
          <p:cNvPr id="4" name="Slide Number Placeholder 3">
            <a:extLst>
              <a:ext uri="{FF2B5EF4-FFF2-40B4-BE49-F238E27FC236}">
                <a16:creationId xmlns:a16="http://schemas.microsoft.com/office/drawing/2014/main" id="{C11DF451-A058-459A-BB20-3C8DA04A90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946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5767-D62A-46CE-8427-BEBB6CC198C0}"/>
              </a:ext>
            </a:extLst>
          </p:cNvPr>
          <p:cNvSpPr>
            <a:spLocks noGrp="1"/>
          </p:cNvSpPr>
          <p:nvPr>
            <p:ph type="title"/>
          </p:nvPr>
        </p:nvSpPr>
        <p:spPr/>
        <p:txBody>
          <a:bodyPr/>
          <a:lstStyle/>
          <a:p>
            <a:r>
              <a:rPr lang="en-US" dirty="0"/>
              <a:t>Informal</a:t>
            </a:r>
          </a:p>
        </p:txBody>
      </p:sp>
      <p:sp>
        <p:nvSpPr>
          <p:cNvPr id="3" name="Content Placeholder 2">
            <a:extLst>
              <a:ext uri="{FF2B5EF4-FFF2-40B4-BE49-F238E27FC236}">
                <a16:creationId xmlns:a16="http://schemas.microsoft.com/office/drawing/2014/main" id="{B075305F-3189-4005-AF97-BC42E437AF33}"/>
              </a:ext>
            </a:extLst>
          </p:cNvPr>
          <p:cNvSpPr>
            <a:spLocks noGrp="1"/>
          </p:cNvSpPr>
          <p:nvPr>
            <p:ph idx="1"/>
          </p:nvPr>
        </p:nvSpPr>
        <p:spPr>
          <a:xfrm>
            <a:off x="560070" y="1268730"/>
            <a:ext cx="4960620" cy="4908233"/>
          </a:xfrm>
        </p:spPr>
        <p:txBody>
          <a:bodyPr>
            <a:normAutofit lnSpcReduction="10000"/>
          </a:bodyPr>
          <a:lstStyle/>
          <a:p>
            <a:r>
              <a:rPr lang="en-US" sz="3200" u="sng" dirty="0"/>
              <a:t>Biweekly meetings:</a:t>
            </a:r>
          </a:p>
          <a:p>
            <a:pPr lvl="1"/>
            <a:r>
              <a:rPr lang="en-US" sz="2800" dirty="0"/>
              <a:t>Present works in progress</a:t>
            </a:r>
          </a:p>
          <a:p>
            <a:pPr lvl="1"/>
            <a:r>
              <a:rPr lang="en-US" sz="2800" dirty="0"/>
              <a:t>Give feedback on methods and research.</a:t>
            </a:r>
          </a:p>
          <a:p>
            <a:pPr lvl="1"/>
            <a:endParaRPr lang="en-US" sz="2800" dirty="0"/>
          </a:p>
          <a:p>
            <a:r>
              <a:rPr lang="en-US" sz="3200" u="sng" dirty="0"/>
              <a:t>Co-creating research works:</a:t>
            </a:r>
          </a:p>
          <a:p>
            <a:pPr lvl="1"/>
            <a:r>
              <a:rPr lang="en-US" sz="2800" dirty="0"/>
              <a:t>Opportunities for a range of individuals.</a:t>
            </a:r>
          </a:p>
          <a:p>
            <a:pPr lvl="1"/>
            <a:r>
              <a:rPr lang="en-US" sz="2800" dirty="0"/>
              <a:t>Mentoring/coaching for those leading the work.</a:t>
            </a:r>
          </a:p>
          <a:p>
            <a:pPr lvl="1"/>
            <a:endParaRPr lang="en-US" sz="2800" dirty="0"/>
          </a:p>
        </p:txBody>
      </p:sp>
      <p:sp>
        <p:nvSpPr>
          <p:cNvPr id="4" name="Slide Number Placeholder 3">
            <a:extLst>
              <a:ext uri="{FF2B5EF4-FFF2-40B4-BE49-F238E27FC236}">
                <a16:creationId xmlns:a16="http://schemas.microsoft.com/office/drawing/2014/main" id="{B65F0322-3D7F-44AC-BBEA-285B2917F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1372317-BC57-441D-A131-8F534236552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096000" y="516029"/>
            <a:ext cx="5436707" cy="3048964"/>
          </a:xfrm>
          <a:prstGeom prst="rect">
            <a:avLst/>
          </a:prstGeom>
        </p:spPr>
      </p:pic>
      <p:pic>
        <p:nvPicPr>
          <p:cNvPr id="6" name="Picture 5">
            <a:extLst>
              <a:ext uri="{FF2B5EF4-FFF2-40B4-BE49-F238E27FC236}">
                <a16:creationId xmlns:a16="http://schemas.microsoft.com/office/drawing/2014/main" id="{6EA85A96-FE8C-4D7A-999F-F7D2799F0A1C}"/>
              </a:ext>
            </a:extLst>
          </p:cNvPr>
          <p:cNvPicPr>
            <a:picLocks noChangeAspect="1"/>
          </p:cNvPicPr>
          <p:nvPr/>
        </p:nvPicPr>
        <p:blipFill>
          <a:blip r:embed="rId4"/>
          <a:stretch>
            <a:fillRect/>
          </a:stretch>
        </p:blipFill>
        <p:spPr>
          <a:xfrm>
            <a:off x="5999470" y="4031602"/>
            <a:ext cx="5533237" cy="2310369"/>
          </a:xfrm>
          <a:prstGeom prst="rect">
            <a:avLst/>
          </a:prstGeom>
        </p:spPr>
      </p:pic>
    </p:spTree>
    <p:extLst>
      <p:ext uri="{BB962C8B-B14F-4D97-AF65-F5344CB8AC3E}">
        <p14:creationId xmlns:p14="http://schemas.microsoft.com/office/powerpoint/2010/main" val="387233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F6DA7-A76E-4ED5-AA12-B293E049605D}"/>
              </a:ext>
            </a:extLst>
          </p:cNvPr>
          <p:cNvSpPr>
            <a:spLocks noGrp="1"/>
          </p:cNvSpPr>
          <p:nvPr>
            <p:ph type="title"/>
          </p:nvPr>
        </p:nvSpPr>
        <p:spPr/>
        <p:txBody>
          <a:bodyPr/>
          <a:lstStyle/>
          <a:p>
            <a:r>
              <a:rPr lang="en-US" dirty="0"/>
              <a:t>Time series analysis course</a:t>
            </a:r>
          </a:p>
        </p:txBody>
      </p:sp>
      <p:sp>
        <p:nvSpPr>
          <p:cNvPr id="6" name="Content Placeholder 5">
            <a:extLst>
              <a:ext uri="{FF2B5EF4-FFF2-40B4-BE49-F238E27FC236}">
                <a16:creationId xmlns:a16="http://schemas.microsoft.com/office/drawing/2014/main" id="{CEC17216-A5BC-44D3-9804-199B91BF25CB}"/>
              </a:ext>
            </a:extLst>
          </p:cNvPr>
          <p:cNvSpPr>
            <a:spLocks noGrp="1"/>
          </p:cNvSpPr>
          <p:nvPr>
            <p:ph sz="half" idx="1"/>
          </p:nvPr>
        </p:nvSpPr>
        <p:spPr/>
        <p:txBody>
          <a:bodyPr/>
          <a:lstStyle/>
          <a:p>
            <a:r>
              <a:rPr lang="en-US" u="sng" dirty="0"/>
              <a:t>Objective:</a:t>
            </a:r>
            <a:r>
              <a:rPr lang="en-US" dirty="0"/>
              <a:t> Increase confidence in surveillance methods; train statisticians to implement these methods in R.</a:t>
            </a:r>
          </a:p>
          <a:p>
            <a:endParaRPr lang="en-US" u="sng" dirty="0"/>
          </a:p>
          <a:p>
            <a:r>
              <a:rPr lang="en-US" u="sng" dirty="0"/>
              <a:t>Format:</a:t>
            </a:r>
          </a:p>
          <a:p>
            <a:pPr lvl="1"/>
            <a:r>
              <a:rPr lang="en-US" dirty="0"/>
              <a:t>Five sessions, fully online</a:t>
            </a:r>
          </a:p>
          <a:p>
            <a:pPr lvl="1"/>
            <a:r>
              <a:rPr lang="en-US" dirty="0"/>
              <a:t>1 hour general content; 2 hours statistical content</a:t>
            </a:r>
          </a:p>
        </p:txBody>
      </p:sp>
      <p:pic>
        <p:nvPicPr>
          <p:cNvPr id="8" name="Content Placeholder 7">
            <a:extLst>
              <a:ext uri="{FF2B5EF4-FFF2-40B4-BE49-F238E27FC236}">
                <a16:creationId xmlns:a16="http://schemas.microsoft.com/office/drawing/2014/main" id="{019990A2-F7EE-420E-8D3A-400201F60634}"/>
              </a:ext>
            </a:extLst>
          </p:cNvPr>
          <p:cNvPicPr>
            <a:picLocks noGrp="1" noChangeAspect="1"/>
          </p:cNvPicPr>
          <p:nvPr>
            <p:ph sz="half" idx="2"/>
          </p:nvPr>
        </p:nvPicPr>
        <p:blipFill>
          <a:blip r:embed="rId2"/>
          <a:stretch>
            <a:fillRect/>
          </a:stretch>
        </p:blipFill>
        <p:spPr>
          <a:xfrm>
            <a:off x="6435090" y="1648956"/>
            <a:ext cx="5181600" cy="2776815"/>
          </a:xfrm>
          <a:prstGeom prst="rect">
            <a:avLst/>
          </a:prstGeom>
        </p:spPr>
      </p:pic>
      <p:sp>
        <p:nvSpPr>
          <p:cNvPr id="4" name="Slide Number Placeholder 3">
            <a:extLst>
              <a:ext uri="{FF2B5EF4-FFF2-40B4-BE49-F238E27FC236}">
                <a16:creationId xmlns:a16="http://schemas.microsoft.com/office/drawing/2014/main" id="{BF07234F-308B-44DF-B01D-539EDBE491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721B91A-D5A3-415C-A952-EB505DAADD46}"/>
              </a:ext>
            </a:extLst>
          </p:cNvPr>
          <p:cNvSpPr/>
          <p:nvPr/>
        </p:nvSpPr>
        <p:spPr>
          <a:xfrm>
            <a:off x="6435090" y="4596685"/>
            <a:ext cx="51882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https://isabelfulcher.github.io/CIHR_training_course/</a:t>
            </a:r>
          </a:p>
        </p:txBody>
      </p:sp>
    </p:spTree>
    <p:extLst>
      <p:ext uri="{BB962C8B-B14F-4D97-AF65-F5344CB8AC3E}">
        <p14:creationId xmlns:p14="http://schemas.microsoft.com/office/powerpoint/2010/main" val="1023239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7FACBCA8-50E9-45F7-B572-F9B2DBEFA544}"/>
              </a:ext>
            </a:extLst>
          </p:cNvPr>
          <p:cNvPicPr>
            <a:picLocks noGrp="1" noChangeAspect="1"/>
          </p:cNvPicPr>
          <p:nvPr>
            <p:ph idx="1"/>
          </p:nvPr>
        </p:nvPicPr>
        <p:blipFill rotWithShape="1">
          <a:blip r:embed="rId2"/>
          <a:srcRect r="5491" b="14069"/>
          <a:stretch/>
        </p:blipFill>
        <p:spPr>
          <a:xfrm>
            <a:off x="1318573" y="685483"/>
            <a:ext cx="10077904" cy="5189537"/>
          </a:xfrm>
          <a:prstGeom prst="rect">
            <a:avLst/>
          </a:prstGeom>
        </p:spPr>
      </p:pic>
    </p:spTree>
    <p:extLst>
      <p:ext uri="{BB962C8B-B14F-4D97-AF65-F5344CB8AC3E}">
        <p14:creationId xmlns:p14="http://schemas.microsoft.com/office/powerpoint/2010/main" val="2402002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6621-030E-4904-991B-868A4E7A2440}"/>
              </a:ext>
            </a:extLst>
          </p:cNvPr>
          <p:cNvSpPr>
            <a:spLocks noGrp="1"/>
          </p:cNvSpPr>
          <p:nvPr>
            <p:ph type="title"/>
          </p:nvPr>
        </p:nvSpPr>
        <p:spPr/>
        <p:txBody>
          <a:bodyPr/>
          <a:lstStyle/>
          <a:p>
            <a:r>
              <a:rPr lang="en-US" dirty="0"/>
              <a:t>Writing workshop</a:t>
            </a:r>
          </a:p>
        </p:txBody>
      </p:sp>
      <p:sp>
        <p:nvSpPr>
          <p:cNvPr id="3" name="Content Placeholder 2">
            <a:extLst>
              <a:ext uri="{FF2B5EF4-FFF2-40B4-BE49-F238E27FC236}">
                <a16:creationId xmlns:a16="http://schemas.microsoft.com/office/drawing/2014/main" id="{526500D8-E95C-4611-9760-5431B39A9ABE}"/>
              </a:ext>
            </a:extLst>
          </p:cNvPr>
          <p:cNvSpPr>
            <a:spLocks noGrp="1"/>
          </p:cNvSpPr>
          <p:nvPr>
            <p:ph sz="half" idx="1"/>
          </p:nvPr>
        </p:nvSpPr>
        <p:spPr/>
        <p:txBody>
          <a:bodyPr>
            <a:normAutofit fontScale="92500" lnSpcReduction="10000"/>
          </a:bodyPr>
          <a:lstStyle/>
          <a:p>
            <a:r>
              <a:rPr lang="en-US" sz="3200" u="sng" dirty="0"/>
              <a:t>Goal</a:t>
            </a:r>
            <a:r>
              <a:rPr lang="en-US" sz="3200" dirty="0"/>
              <a:t>: Support six teams to produce papers from a set of available data.</a:t>
            </a:r>
          </a:p>
          <a:p>
            <a:endParaRPr lang="en-US" sz="3200" u="sng" dirty="0"/>
          </a:p>
          <a:p>
            <a:r>
              <a:rPr lang="en-US" sz="3200" u="sng" dirty="0"/>
              <a:t>Pre-workshop:</a:t>
            </a:r>
            <a:r>
              <a:rPr lang="en-US" sz="3200" dirty="0"/>
              <a:t> Met with teams one-on-one to finalize results.</a:t>
            </a:r>
          </a:p>
          <a:p>
            <a:endParaRPr lang="en-US" sz="3200" u="sng" dirty="0"/>
          </a:p>
          <a:p>
            <a:r>
              <a:rPr lang="en-US" sz="3200" u="sng" dirty="0"/>
              <a:t>Workshop: </a:t>
            </a:r>
            <a:r>
              <a:rPr lang="en-US" sz="3200" dirty="0"/>
              <a:t>Some core didactic lectures, lots of one-on-one time with mentor support.</a:t>
            </a:r>
            <a:endParaRPr lang="en-US" sz="3200" u="sng" dirty="0"/>
          </a:p>
        </p:txBody>
      </p:sp>
      <p:pic>
        <p:nvPicPr>
          <p:cNvPr id="7" name="Content Placeholder 6">
            <a:extLst>
              <a:ext uri="{FF2B5EF4-FFF2-40B4-BE49-F238E27FC236}">
                <a16:creationId xmlns:a16="http://schemas.microsoft.com/office/drawing/2014/main" id="{B9F3930E-DDDF-46E5-9675-B19A58CF47BE}"/>
              </a:ext>
            </a:extLst>
          </p:cNvPr>
          <p:cNvPicPr>
            <a:picLocks noGrp="1" noChangeAspect="1"/>
          </p:cNvPicPr>
          <p:nvPr>
            <p:ph sz="half" idx="2"/>
          </p:nvPr>
        </p:nvPicPr>
        <p:blipFill>
          <a:blip r:embed="rId2"/>
          <a:stretch>
            <a:fillRect/>
          </a:stretch>
        </p:blipFill>
        <p:spPr>
          <a:xfrm>
            <a:off x="6663690" y="286097"/>
            <a:ext cx="5181600" cy="2434359"/>
          </a:xfrm>
        </p:spPr>
      </p:pic>
      <p:sp>
        <p:nvSpPr>
          <p:cNvPr id="5" name="Slide Number Placeholder 4">
            <a:extLst>
              <a:ext uri="{FF2B5EF4-FFF2-40B4-BE49-F238E27FC236}">
                <a16:creationId xmlns:a16="http://schemas.microsoft.com/office/drawing/2014/main" id="{AE5C5FA8-DF7D-41A6-B426-770397C33D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C4E91DC-032E-4A15-8586-998E06FCD7D4}"/>
              </a:ext>
            </a:extLst>
          </p:cNvPr>
          <p:cNvPicPr>
            <a:picLocks noChangeAspect="1"/>
          </p:cNvPicPr>
          <p:nvPr/>
        </p:nvPicPr>
        <p:blipFill>
          <a:blip r:embed="rId3"/>
          <a:stretch>
            <a:fillRect/>
          </a:stretch>
        </p:blipFill>
        <p:spPr>
          <a:xfrm>
            <a:off x="6597253" y="2867969"/>
            <a:ext cx="5314473" cy="3724082"/>
          </a:xfrm>
          <a:prstGeom prst="rect">
            <a:avLst/>
          </a:prstGeom>
          <a:solidFill>
            <a:schemeClr val="bg1"/>
          </a:solidFill>
        </p:spPr>
      </p:pic>
    </p:spTree>
    <p:extLst>
      <p:ext uri="{BB962C8B-B14F-4D97-AF65-F5344CB8AC3E}">
        <p14:creationId xmlns:p14="http://schemas.microsoft.com/office/powerpoint/2010/main" val="4249536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0303" y="322664"/>
            <a:ext cx="10611394" cy="5836267"/>
          </a:xfrm>
        </p:spPr>
      </p:pic>
    </p:spTree>
    <p:extLst>
      <p:ext uri="{BB962C8B-B14F-4D97-AF65-F5344CB8AC3E}">
        <p14:creationId xmlns:p14="http://schemas.microsoft.com/office/powerpoint/2010/main" val="2754843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B7A3-E1D2-404A-B663-AC370FF2716B}"/>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744AE666-BA33-4C3E-B12B-411F71BAF1D9}"/>
              </a:ext>
            </a:extLst>
          </p:cNvPr>
          <p:cNvSpPr>
            <a:spLocks noGrp="1"/>
          </p:cNvSpPr>
          <p:nvPr>
            <p:ph sz="half" idx="1"/>
          </p:nvPr>
        </p:nvSpPr>
        <p:spPr>
          <a:xfrm>
            <a:off x="586740" y="1268730"/>
            <a:ext cx="6797040" cy="4885373"/>
          </a:xfrm>
        </p:spPr>
        <p:txBody>
          <a:bodyPr>
            <a:noAutofit/>
          </a:bodyPr>
          <a:lstStyle/>
          <a:p>
            <a:r>
              <a:rPr lang="en-US" dirty="0"/>
              <a:t>Lots of interest, more than we could satisfy.</a:t>
            </a:r>
          </a:p>
          <a:p>
            <a:endParaRPr lang="en-US" sz="900" dirty="0"/>
          </a:p>
          <a:p>
            <a:r>
              <a:rPr lang="en-US" dirty="0"/>
              <a:t>Must prioritize accompaniment – supporting each other until achieve common goal.</a:t>
            </a:r>
          </a:p>
          <a:p>
            <a:endParaRPr lang="en-US" sz="900" dirty="0"/>
          </a:p>
          <a:p>
            <a:r>
              <a:rPr lang="en-US" dirty="0"/>
              <a:t>Not everything for everyone – tailor to the needs of participants and offer enough to cover a range of needs/interests.</a:t>
            </a:r>
          </a:p>
          <a:p>
            <a:endParaRPr lang="en-US" sz="900" dirty="0"/>
          </a:p>
          <a:p>
            <a:r>
              <a:rPr lang="en-US" dirty="0"/>
              <a:t>Be sensitive to time-zones and internet connectivity.</a:t>
            </a:r>
          </a:p>
        </p:txBody>
      </p:sp>
      <p:pic>
        <p:nvPicPr>
          <p:cNvPr id="6" name="Content Placeholder 5">
            <a:extLst>
              <a:ext uri="{FF2B5EF4-FFF2-40B4-BE49-F238E27FC236}">
                <a16:creationId xmlns:a16="http://schemas.microsoft.com/office/drawing/2014/main" id="{C0B77CC6-F139-42CE-A884-67C7B0545BAE}"/>
              </a:ext>
            </a:extLst>
          </p:cNvPr>
          <p:cNvPicPr>
            <a:picLocks noGrp="1" noChangeAspect="1"/>
          </p:cNvPicPr>
          <p:nvPr>
            <p:ph sz="half" idx="2"/>
          </p:nvPr>
        </p:nvPicPr>
        <p:blipFill>
          <a:blip r:embed="rId2"/>
          <a:stretch>
            <a:fillRect/>
          </a:stretch>
        </p:blipFill>
        <p:spPr>
          <a:xfrm>
            <a:off x="7555086" y="611187"/>
            <a:ext cx="4366404" cy="5372063"/>
          </a:xfrm>
          <a:prstGeom prst="rect">
            <a:avLst/>
          </a:prstGeom>
        </p:spPr>
      </p:pic>
      <p:sp>
        <p:nvSpPr>
          <p:cNvPr id="5" name="Slide Number Placeholder 4">
            <a:extLst>
              <a:ext uri="{FF2B5EF4-FFF2-40B4-BE49-F238E27FC236}">
                <a16:creationId xmlns:a16="http://schemas.microsoft.com/office/drawing/2014/main" id="{FCC46C0A-3320-4ED9-A09A-2A694E446A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35A609-AF71-4ABE-84E6-87EE9385DD79}"/>
              </a:ext>
            </a:extLst>
          </p:cNvPr>
          <p:cNvSpPr>
            <a:spLocks noGrp="1"/>
          </p:cNvSpPr>
          <p:nvPr>
            <p:ph type="title"/>
          </p:nvPr>
        </p:nvSpPr>
        <p:spPr/>
        <p:txBody>
          <a:bodyPr/>
          <a:lstStyle/>
          <a:p>
            <a:r>
              <a:rPr lang="en-US" dirty="0"/>
              <a:t>Questions/Feedback?</a:t>
            </a:r>
          </a:p>
        </p:txBody>
      </p:sp>
      <p:sp>
        <p:nvSpPr>
          <p:cNvPr id="6" name="Text Placeholder 5">
            <a:extLst>
              <a:ext uri="{FF2B5EF4-FFF2-40B4-BE49-F238E27FC236}">
                <a16:creationId xmlns:a16="http://schemas.microsoft.com/office/drawing/2014/main" id="{8D9827BD-B068-4D89-977C-EA05E18B02C0}"/>
              </a:ext>
            </a:extLst>
          </p:cNvPr>
          <p:cNvSpPr>
            <a:spLocks noGrp="1"/>
          </p:cNvSpPr>
          <p:nvPr>
            <p:ph type="body" idx="1"/>
          </p:nvPr>
        </p:nvSpPr>
        <p:spPr/>
        <p:txBody>
          <a:bodyPr/>
          <a:lstStyle/>
          <a:p>
            <a:r>
              <a:rPr lang="en-US" dirty="0"/>
              <a:t>	Bethany_Hedt@hms.Harvard.edu</a:t>
            </a:r>
          </a:p>
          <a:p>
            <a:r>
              <a:rPr lang="en-US" dirty="0"/>
              <a:t>	@</a:t>
            </a:r>
            <a:r>
              <a:rPr lang="en-US" dirty="0" err="1"/>
              <a:t>BHedtGauthier</a:t>
            </a:r>
            <a:endParaRPr lang="en-US" dirty="0"/>
          </a:p>
        </p:txBody>
      </p:sp>
      <p:sp>
        <p:nvSpPr>
          <p:cNvPr id="4" name="Slide Number Placeholder 3">
            <a:extLst>
              <a:ext uri="{FF2B5EF4-FFF2-40B4-BE49-F238E27FC236}">
                <a16:creationId xmlns:a16="http://schemas.microsoft.com/office/drawing/2014/main" id="{F993D220-F935-4F0F-8F29-54B544B17C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808852-A378-974A-877B-25005FCF7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814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92876E80-88E0-9DDE-1D6F-AB54C760717A}"/>
              </a:ext>
            </a:extLst>
          </p:cNvPr>
          <p:cNvSpPr txBox="1"/>
          <p:nvPr/>
        </p:nvSpPr>
        <p:spPr>
          <a:xfrm>
            <a:off x="1190042" y="42864"/>
            <a:ext cx="9811907" cy="769441"/>
          </a:xfrm>
          <a:prstGeom prst="rect">
            <a:avLst/>
          </a:prstGeom>
          <a:noFill/>
        </p:spPr>
        <p:txBody>
          <a:bodyPr wrap="square" rtlCol="0">
            <a:spAutoFit/>
          </a:bodyPr>
          <a:lstStyle/>
          <a:p>
            <a:pPr algn="ctr"/>
            <a:r>
              <a:rPr lang="en-US" sz="4400" b="1" i="1" dirty="0">
                <a:latin typeface="Georgia" panose="02040502050405020303" pitchFamily="18" charset="0"/>
              </a:rPr>
              <a:t>Panel Q&amp;A</a:t>
            </a:r>
          </a:p>
        </p:txBody>
      </p:sp>
      <p:sp>
        <p:nvSpPr>
          <p:cNvPr id="7" name="TextBox 6">
            <a:extLst>
              <a:ext uri="{FF2B5EF4-FFF2-40B4-BE49-F238E27FC236}">
                <a16:creationId xmlns:a16="http://schemas.microsoft.com/office/drawing/2014/main" id="{B64DF752-1EEC-D40A-FB22-9177D519DBDE}"/>
              </a:ext>
            </a:extLst>
          </p:cNvPr>
          <p:cNvSpPr txBox="1"/>
          <p:nvPr/>
        </p:nvSpPr>
        <p:spPr>
          <a:xfrm>
            <a:off x="1997009" y="1074509"/>
            <a:ext cx="8197975" cy="4708981"/>
          </a:xfrm>
          <a:prstGeom prst="rect">
            <a:avLst/>
          </a:prstGeom>
          <a:noFill/>
        </p:spPr>
        <p:txBody>
          <a:bodyPr wrap="square" rtlCol="0">
            <a:spAutoFit/>
          </a:bodyPr>
          <a:lstStyle/>
          <a:p>
            <a:pPr algn="ctr"/>
            <a:r>
              <a:rPr lang="en-US" sz="2000" b="1" dirty="0">
                <a:latin typeface="Georgia" panose="02040502050405020303" pitchFamily="18" charset="0"/>
              </a:rPr>
              <a:t>Alphonse </a:t>
            </a:r>
            <a:r>
              <a:rPr lang="en-US" sz="2000" b="1" dirty="0" err="1">
                <a:latin typeface="Georgia" panose="02040502050405020303" pitchFamily="18" charset="0"/>
              </a:rPr>
              <a:t>Nshimyiryo</a:t>
            </a:r>
            <a:r>
              <a:rPr lang="en-US" sz="2000" b="1" dirty="0">
                <a:latin typeface="Georgia" panose="02040502050405020303" pitchFamily="18" charset="0"/>
              </a:rPr>
              <a:t>, MS (</a:t>
            </a:r>
            <a:r>
              <a:rPr lang="en-US" sz="2000" b="1" u="sng" dirty="0">
                <a:latin typeface="Georgia" panose="02040502050405020303" pitchFamily="18" charset="0"/>
              </a:rPr>
              <a:t>Virtual</a:t>
            </a:r>
            <a:r>
              <a:rPr lang="en-US" sz="2000" b="1" dirty="0">
                <a:latin typeface="Georgia" panose="02040502050405020303" pitchFamily="18" charset="0"/>
              </a:rPr>
              <a:t>)</a:t>
            </a:r>
          </a:p>
          <a:p>
            <a:pPr marR="0" lvl="0" algn="ctr">
              <a:spcBef>
                <a:spcPts val="0"/>
              </a:spcBef>
              <a:spcAft>
                <a:spcPts val="0"/>
              </a:spcAft>
            </a:pPr>
            <a:r>
              <a:rPr lang="en-US" sz="2000" i="1" dirty="0">
                <a:effectLst/>
                <a:latin typeface="Georgia" panose="02040502050405020303" pitchFamily="18" charset="0"/>
                <a:ea typeface="Calibri" panose="020F0502020204030204" pitchFamily="34" charset="0"/>
                <a:cs typeface="Times New Roman" panose="02020603050405020304" pitchFamily="18" charset="0"/>
              </a:rPr>
              <a:t>The impact of COVID-19 on access to cancer care in Rwanda</a:t>
            </a:r>
            <a:endParaRPr lang="en-US" sz="2000" dirty="0">
              <a:latin typeface="Georgia" panose="02040502050405020303" pitchFamily="18" charset="0"/>
            </a:endParaRPr>
          </a:p>
          <a:p>
            <a:pPr algn="ctr"/>
            <a:endParaRPr lang="en-US" sz="2000" dirty="0">
              <a:latin typeface="Georgia" panose="02040502050405020303" pitchFamily="18" charset="0"/>
            </a:endParaRPr>
          </a:p>
          <a:p>
            <a:pPr algn="ctr"/>
            <a:r>
              <a:rPr lang="en-US" sz="2000" b="1" dirty="0">
                <a:latin typeface="Georgia" panose="02040502050405020303" pitchFamily="18" charset="0"/>
              </a:rPr>
              <a:t>Zeus Aranda, MS</a:t>
            </a:r>
          </a:p>
          <a:p>
            <a:pPr algn="ctr"/>
            <a:r>
              <a:rPr lang="en-US" sz="2000" i="1" dirty="0">
                <a:effectLst/>
                <a:latin typeface="Georgia" panose="02040502050405020303" pitchFamily="18" charset="0"/>
                <a:ea typeface="Calibri" panose="020F0502020204030204" pitchFamily="34" charset="0"/>
                <a:cs typeface="Times New Roman" panose="02020603050405020304" pitchFamily="18" charset="0"/>
              </a:rPr>
              <a:t>Implementation and evolution of a community health worker-led COVID-19 contact tracing intervention in Chiapas, Mexico</a:t>
            </a:r>
            <a:endParaRPr lang="en-US" sz="2000" b="1" dirty="0">
              <a:latin typeface="Georgia" panose="02040502050405020303" pitchFamily="18" charset="0"/>
            </a:endParaRPr>
          </a:p>
          <a:p>
            <a:pPr algn="ctr"/>
            <a:endParaRPr lang="en-US" sz="2000" dirty="0">
              <a:latin typeface="Georgia" panose="02040502050405020303" pitchFamily="18" charset="0"/>
            </a:endParaRPr>
          </a:p>
          <a:p>
            <a:pPr algn="ctr"/>
            <a:r>
              <a:rPr lang="en-US" sz="2000" b="1" dirty="0">
                <a:latin typeface="Georgia" panose="02040502050405020303" pitchFamily="18" charset="0"/>
              </a:rPr>
              <a:t>Marco Tovar, MD</a:t>
            </a:r>
          </a:p>
          <a:p>
            <a:pPr algn="ctr"/>
            <a:r>
              <a:rPr lang="en-US" sz="2000" i="1" dirty="0">
                <a:effectLst/>
                <a:latin typeface="Georgia" panose="02040502050405020303" pitchFamily="18" charset="0"/>
                <a:ea typeface="Calibri" panose="020F0502020204030204" pitchFamily="34" charset="0"/>
                <a:cs typeface="Times New Roman" panose="02020603050405020304" pitchFamily="18" charset="0"/>
              </a:rPr>
              <a:t>Seroprevalence of SARS-CoV-2 infection in </a:t>
            </a:r>
            <a:r>
              <a:rPr lang="en-US" sz="2000" i="1" dirty="0" err="1">
                <a:effectLst/>
                <a:latin typeface="Georgia" panose="02040502050405020303" pitchFamily="18" charset="0"/>
                <a:ea typeface="Calibri" panose="020F0502020204030204" pitchFamily="34" charset="0"/>
                <a:cs typeface="Times New Roman" panose="02020603050405020304" pitchFamily="18" charset="0"/>
              </a:rPr>
              <a:t>Carabayllo</a:t>
            </a:r>
            <a:r>
              <a:rPr lang="en-US" sz="2000" i="1" dirty="0">
                <a:effectLst/>
                <a:latin typeface="Georgia" panose="02040502050405020303" pitchFamily="18" charset="0"/>
                <a:ea typeface="Calibri" panose="020F0502020204030204" pitchFamily="34" charset="0"/>
                <a:cs typeface="Times New Roman" panose="02020603050405020304" pitchFamily="18" charset="0"/>
              </a:rPr>
              <a:t>, Peru</a:t>
            </a:r>
            <a:endParaRPr lang="en-US" sz="2000" b="1" dirty="0">
              <a:latin typeface="Georgia" panose="02040502050405020303" pitchFamily="18" charset="0"/>
            </a:endParaRPr>
          </a:p>
          <a:p>
            <a:pPr algn="ctr"/>
            <a:endParaRPr lang="en-US" sz="2000" dirty="0">
              <a:latin typeface="Georgia" panose="02040502050405020303" pitchFamily="18" charset="0"/>
            </a:endParaRPr>
          </a:p>
          <a:p>
            <a:pPr algn="ctr"/>
            <a:r>
              <a:rPr lang="en-US" sz="2000" b="1" dirty="0">
                <a:latin typeface="Georgia" panose="02040502050405020303" pitchFamily="18" charset="0"/>
              </a:rPr>
              <a:t>Emilia Connolly, MPH, MD</a:t>
            </a:r>
          </a:p>
          <a:p>
            <a:pPr algn="ctr"/>
            <a:r>
              <a:rPr lang="en-US" sz="2000" i="1" dirty="0">
                <a:effectLst/>
                <a:latin typeface="Georgia" panose="02040502050405020303" pitchFamily="18" charset="0"/>
                <a:ea typeface="Calibri" panose="020F0502020204030204" pitchFamily="34" charset="0"/>
                <a:cs typeface="Times New Roman" panose="02020603050405020304" pitchFamily="18" charset="0"/>
              </a:rPr>
              <a:t>Childhood immunization during the COVID-19 pandemic</a:t>
            </a:r>
            <a:endParaRPr lang="en-US" sz="2000" b="1" dirty="0">
              <a:latin typeface="Georgia" panose="02040502050405020303" pitchFamily="18" charset="0"/>
            </a:endParaRPr>
          </a:p>
          <a:p>
            <a:pPr algn="ctr"/>
            <a:endParaRPr lang="en-US" sz="2000" dirty="0">
              <a:latin typeface="Georgia" panose="02040502050405020303" pitchFamily="18" charset="0"/>
            </a:endParaRPr>
          </a:p>
          <a:p>
            <a:pPr algn="ctr"/>
            <a:r>
              <a:rPr lang="en-US" sz="2000" b="1" dirty="0">
                <a:latin typeface="Georgia" panose="02040502050405020303" pitchFamily="18" charset="0"/>
              </a:rPr>
              <a:t>Bethany </a:t>
            </a:r>
            <a:r>
              <a:rPr lang="en-US" sz="2000" b="1" dirty="0" err="1">
                <a:latin typeface="Georgia" panose="02040502050405020303" pitchFamily="18" charset="0"/>
              </a:rPr>
              <a:t>Hedt</a:t>
            </a:r>
            <a:r>
              <a:rPr lang="en-US" sz="2000" b="1" dirty="0">
                <a:latin typeface="Georgia" panose="02040502050405020303" pitchFamily="18" charset="0"/>
              </a:rPr>
              <a:t>-Gauthier, PhD</a:t>
            </a:r>
          </a:p>
          <a:p>
            <a:pPr algn="ctr"/>
            <a:r>
              <a:rPr lang="en-US" sz="2000" dirty="0">
                <a:latin typeface="Georgia" panose="02040502050405020303" pitchFamily="18" charset="0"/>
              </a:rPr>
              <a:t>Integrating capacity building into our multisite research</a:t>
            </a:r>
            <a:endParaRPr lang="en-US" sz="2000" b="1" dirty="0">
              <a:latin typeface="Georgia" panose="02040502050405020303" pitchFamily="18" charset="0"/>
            </a:endParaRPr>
          </a:p>
        </p:txBody>
      </p:sp>
    </p:spTree>
    <p:extLst>
      <p:ext uri="{BB962C8B-B14F-4D97-AF65-F5344CB8AC3E}">
        <p14:creationId xmlns:p14="http://schemas.microsoft.com/office/powerpoint/2010/main" val="194004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47" y="216712"/>
            <a:ext cx="8577496" cy="906464"/>
          </a:xfrm>
        </p:spPr>
        <p:txBody>
          <a:bodyPr anchor="t"/>
          <a:lstStyle/>
          <a:p>
            <a:r>
              <a:rPr lang="en-US" dirty="0"/>
              <a:t>Cross-PIH site collaboration </a:t>
            </a:r>
          </a:p>
        </p:txBody>
      </p:sp>
      <p:sp>
        <p:nvSpPr>
          <p:cNvPr id="3" name="Content Placeholder 2"/>
          <p:cNvSpPr>
            <a:spLocks noGrp="1"/>
          </p:cNvSpPr>
          <p:nvPr>
            <p:ph sz="quarter" idx="1"/>
          </p:nvPr>
        </p:nvSpPr>
        <p:spPr>
          <a:xfrm>
            <a:off x="311593" y="1123176"/>
            <a:ext cx="6000862" cy="4174434"/>
          </a:xfrm>
        </p:spPr>
        <p:txBody>
          <a:bodyPr/>
          <a:lstStyle/>
          <a:p>
            <a:r>
              <a:rPr lang="en-US" sz="2600" b="1" i="1" dirty="0"/>
              <a:t>Facilitate</a:t>
            </a:r>
            <a:r>
              <a:rPr lang="en-US" sz="2600" dirty="0"/>
              <a:t> the development of high-quality COVID-related research at sites</a:t>
            </a:r>
            <a:br>
              <a:rPr lang="en-US" sz="2600" dirty="0"/>
            </a:br>
            <a:endParaRPr lang="en-US" sz="1000" dirty="0"/>
          </a:p>
          <a:p>
            <a:r>
              <a:rPr lang="en-US" sz="2600" b="1" i="1" dirty="0"/>
              <a:t>Reduce</a:t>
            </a:r>
            <a:r>
              <a:rPr lang="en-US" sz="2600" dirty="0"/>
              <a:t> duplicative work across both sites and clinical areas</a:t>
            </a:r>
          </a:p>
          <a:p>
            <a:pPr marL="0" indent="0">
              <a:buNone/>
            </a:pPr>
            <a:endParaRPr lang="en-US" sz="1000" dirty="0"/>
          </a:p>
          <a:p>
            <a:r>
              <a:rPr lang="en-US" sz="2600" b="1" i="1" dirty="0"/>
              <a:t>Harmonize</a:t>
            </a:r>
            <a:r>
              <a:rPr lang="en-US" sz="2600" dirty="0"/>
              <a:t> processes in a way that enables cross-site analyses</a:t>
            </a:r>
          </a:p>
          <a:p>
            <a:pPr marL="0" indent="0">
              <a:buNone/>
            </a:pPr>
            <a:endParaRPr lang="en-US" sz="1000" dirty="0"/>
          </a:p>
          <a:p>
            <a:r>
              <a:rPr lang="en-US" sz="2600" b="1" i="1" dirty="0"/>
              <a:t>Promote</a:t>
            </a:r>
            <a:r>
              <a:rPr lang="en-US" sz="2600" dirty="0"/>
              <a:t> equitable opportunities for participation in research and research dissemination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2366" y="4138796"/>
            <a:ext cx="2771170" cy="1856873"/>
          </a:xfrm>
          <a:prstGeom prst="rect">
            <a:avLst/>
          </a:prstGeom>
          <a:solidFill>
            <a:schemeClr val="bg1"/>
          </a:solidFill>
        </p:spPr>
      </p:pic>
      <p:pic>
        <p:nvPicPr>
          <p:cNvPr id="6" name="Picture 5"/>
          <p:cNvPicPr>
            <a:picLocks noChangeAspect="1"/>
          </p:cNvPicPr>
          <p:nvPr/>
        </p:nvPicPr>
        <p:blipFill>
          <a:blip r:embed="rId3"/>
          <a:stretch>
            <a:fillRect/>
          </a:stretch>
        </p:blipFill>
        <p:spPr>
          <a:xfrm>
            <a:off x="6407400" y="862331"/>
            <a:ext cx="5681102" cy="3186023"/>
          </a:xfrm>
          <a:prstGeom prst="rect">
            <a:avLst/>
          </a:prstGeom>
        </p:spPr>
      </p:pic>
    </p:spTree>
    <p:extLst>
      <p:ext uri="{BB962C8B-B14F-4D97-AF65-F5344CB8AC3E}">
        <p14:creationId xmlns:p14="http://schemas.microsoft.com/office/powerpoint/2010/main" val="86624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39975F-B5D5-A246-8E60-B27B60F4DF46}"/>
              </a:ext>
            </a:extLst>
          </p:cNvPr>
          <p:cNvSpPr>
            <a:spLocks noGrp="1"/>
          </p:cNvSpPr>
          <p:nvPr>
            <p:ph idx="1"/>
          </p:nvPr>
        </p:nvSpPr>
        <p:spPr>
          <a:xfrm>
            <a:off x="507543" y="1123176"/>
            <a:ext cx="11393557" cy="4827050"/>
          </a:xfrm>
        </p:spPr>
        <p:txBody>
          <a:bodyPr/>
          <a:lstStyle/>
          <a:p>
            <a:pPr marL="514350" indent="-514350">
              <a:buFont typeface="+mj-lt"/>
              <a:buAutoNum type="arabicPeriod"/>
            </a:pPr>
            <a:r>
              <a:rPr lang="en-US" sz="3600" dirty="0" err="1"/>
              <a:t>Serosurveillance</a:t>
            </a:r>
            <a:r>
              <a:rPr lang="en-US" sz="3600" dirty="0"/>
              <a:t> </a:t>
            </a:r>
            <a:r>
              <a:rPr lang="en-US" sz="2600" dirty="0"/>
              <a:t>– </a:t>
            </a:r>
            <a:r>
              <a:rPr lang="en-US" sz="2600" i="1" dirty="0"/>
              <a:t>what is the burden of COVID-19?</a:t>
            </a:r>
            <a:endParaRPr lang="en-US" sz="2600" dirty="0"/>
          </a:p>
          <a:p>
            <a:pPr marL="514350" indent="-514350">
              <a:buFont typeface="+mj-lt"/>
              <a:buAutoNum type="arabicPeriod"/>
            </a:pPr>
            <a:endParaRPr lang="en-US" sz="1800" dirty="0"/>
          </a:p>
          <a:p>
            <a:pPr marL="514350" indent="-514350">
              <a:buFont typeface="+mj-lt"/>
              <a:buAutoNum type="arabicPeriod"/>
            </a:pPr>
            <a:r>
              <a:rPr lang="en-US" sz="3600" dirty="0"/>
              <a:t>Cohort studies </a:t>
            </a:r>
            <a:r>
              <a:rPr lang="en-US" sz="2600" dirty="0"/>
              <a:t>–</a:t>
            </a:r>
            <a:r>
              <a:rPr lang="en-US" sz="2600" i="1" dirty="0"/>
              <a:t> how has COVID-19 affected specific populations?</a:t>
            </a:r>
          </a:p>
          <a:p>
            <a:pPr marL="514350" indent="-514350">
              <a:buFont typeface="+mj-lt"/>
              <a:buAutoNum type="arabicPeriod"/>
            </a:pPr>
            <a:endParaRPr lang="en-US" sz="1800" dirty="0"/>
          </a:p>
          <a:p>
            <a:pPr marL="514350" indent="-514350">
              <a:buFont typeface="+mj-lt"/>
              <a:buAutoNum type="arabicPeriod"/>
            </a:pPr>
            <a:r>
              <a:rPr lang="en-US" sz="3600" dirty="0"/>
              <a:t>Using routine health systems data for:</a:t>
            </a:r>
          </a:p>
          <a:p>
            <a:pPr marL="0" indent="0">
              <a:buNone/>
            </a:pPr>
            <a:endParaRPr lang="en-US" sz="800" dirty="0"/>
          </a:p>
          <a:p>
            <a:pPr lvl="2"/>
            <a:r>
              <a:rPr lang="en-US" sz="2600" dirty="0"/>
              <a:t>Syndromic surveillance </a:t>
            </a:r>
            <a:r>
              <a:rPr lang="en-US" sz="2200" dirty="0"/>
              <a:t>– </a:t>
            </a:r>
            <a:r>
              <a:rPr lang="en-GB" sz="2200" i="1" dirty="0">
                <a:latin typeface="Georgia" panose="02040502050405020303" pitchFamily="18" charset="0"/>
              </a:rPr>
              <a:t>what regional areas may be having higher than expected rates of COVID-19-associated symptoms?</a:t>
            </a:r>
          </a:p>
          <a:p>
            <a:pPr marL="914400" lvl="2" indent="0">
              <a:buNone/>
            </a:pPr>
            <a:endParaRPr lang="en-US" sz="2200" dirty="0"/>
          </a:p>
          <a:p>
            <a:pPr lvl="2"/>
            <a:r>
              <a:rPr lang="en-US" sz="2600" dirty="0"/>
              <a:t>Health service utilization </a:t>
            </a:r>
            <a:r>
              <a:rPr lang="en-US" sz="2200" dirty="0"/>
              <a:t>– </a:t>
            </a:r>
            <a:r>
              <a:rPr lang="en-GB" sz="2200" i="1" dirty="0">
                <a:latin typeface="Georgia" panose="02040502050405020303" pitchFamily="18" charset="0"/>
              </a:rPr>
              <a:t>did </a:t>
            </a:r>
            <a:r>
              <a:rPr lang="en-GB" sz="2200" i="1" dirty="0"/>
              <a:t>the number of individuals </a:t>
            </a:r>
            <a:r>
              <a:rPr lang="en-GB" sz="2200" i="1" dirty="0">
                <a:latin typeface="Georgia" panose="02040502050405020303" pitchFamily="18" charset="0"/>
              </a:rPr>
              <a:t>receiving care change during the COVID-19 pandemic?</a:t>
            </a:r>
            <a:endParaRPr lang="en-US" sz="2200" i="1" dirty="0">
              <a:latin typeface="Georgia" panose="02040502050405020303" pitchFamily="18" charset="0"/>
            </a:endParaRPr>
          </a:p>
          <a:p>
            <a:pPr lvl="2"/>
            <a:endParaRPr lang="en-US" sz="2600" dirty="0"/>
          </a:p>
        </p:txBody>
      </p:sp>
      <p:sp>
        <p:nvSpPr>
          <p:cNvPr id="4" name="Title 1">
            <a:extLst>
              <a:ext uri="{FF2B5EF4-FFF2-40B4-BE49-F238E27FC236}">
                <a16:creationId xmlns:a16="http://schemas.microsoft.com/office/drawing/2014/main" id="{0EA880F4-AE3C-022C-C8CD-955C34B48566}"/>
              </a:ext>
            </a:extLst>
          </p:cNvPr>
          <p:cNvSpPr>
            <a:spLocks noGrp="1"/>
          </p:cNvSpPr>
          <p:nvPr>
            <p:ph type="title"/>
          </p:nvPr>
        </p:nvSpPr>
        <p:spPr>
          <a:xfrm>
            <a:off x="216646" y="216712"/>
            <a:ext cx="11975353" cy="906464"/>
          </a:xfrm>
        </p:spPr>
        <p:txBody>
          <a:bodyPr anchor="t"/>
          <a:lstStyle/>
          <a:p>
            <a:r>
              <a:rPr lang="en-US" dirty="0"/>
              <a:t>We implemented a variety of studies</a:t>
            </a:r>
          </a:p>
        </p:txBody>
      </p:sp>
    </p:spTree>
    <p:extLst>
      <p:ext uri="{BB962C8B-B14F-4D97-AF65-F5344CB8AC3E}">
        <p14:creationId xmlns:p14="http://schemas.microsoft.com/office/powerpoint/2010/main" val="781978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56304"/>
            <a:ext cx="11009243" cy="4619708"/>
          </a:xfrm>
        </p:spPr>
        <p:txBody>
          <a:bodyPr/>
          <a:lstStyle/>
          <a:p>
            <a:r>
              <a:rPr lang="en-US" sz="2400" b="1" dirty="0"/>
              <a:t>Methods development: </a:t>
            </a:r>
            <a:r>
              <a:rPr lang="en-US" sz="2400" dirty="0"/>
              <a:t>Extending lot quality assurance sampling to account for imperfect tests (Fulcher et al, 2022, BMC Public Health)</a:t>
            </a:r>
          </a:p>
          <a:p>
            <a:endParaRPr lang="en-US" sz="2400" i="1" dirty="0"/>
          </a:p>
          <a:p>
            <a:r>
              <a:rPr lang="en-US" sz="2400" b="1" dirty="0"/>
              <a:t>Protocol guidance: </a:t>
            </a:r>
            <a:r>
              <a:rPr lang="en-US" sz="2400" dirty="0"/>
              <a:t>Should individuals receive the results of their antibody tests? (</a:t>
            </a:r>
            <a:r>
              <a:rPr lang="en-US" sz="2400" dirty="0" err="1"/>
              <a:t>Mugunga</a:t>
            </a:r>
            <a:r>
              <a:rPr lang="en-US" sz="2400" dirty="0"/>
              <a:t> et al., 2021, The Lancet)</a:t>
            </a:r>
            <a:endParaRPr lang="en-US" sz="2400" i="1" dirty="0"/>
          </a:p>
          <a:p>
            <a:endParaRPr lang="en-US" sz="2400" i="1" dirty="0"/>
          </a:p>
          <a:p>
            <a:r>
              <a:rPr lang="en-US" sz="2400" b="1" dirty="0"/>
              <a:t>Serosurveys: </a:t>
            </a:r>
            <a:r>
              <a:rPr lang="en-US" sz="2400" dirty="0"/>
              <a:t>Supporting countries design studies and/or analyze data</a:t>
            </a:r>
          </a:p>
          <a:p>
            <a:pPr lvl="1"/>
            <a:r>
              <a:rPr lang="en-US" sz="2000" dirty="0"/>
              <a:t>Antibody tests among health workers in Haiti in April-September 2020</a:t>
            </a:r>
          </a:p>
          <a:p>
            <a:pPr lvl="1"/>
            <a:r>
              <a:rPr lang="en-US" sz="2000" dirty="0"/>
              <a:t>Population-based seroprevalence studies in Peru and Mexico</a:t>
            </a:r>
          </a:p>
        </p:txBody>
      </p:sp>
      <p:sp>
        <p:nvSpPr>
          <p:cNvPr id="4" name="Title 1">
            <a:extLst>
              <a:ext uri="{FF2B5EF4-FFF2-40B4-BE49-F238E27FC236}">
                <a16:creationId xmlns:a16="http://schemas.microsoft.com/office/drawing/2014/main" id="{72C49E1C-2227-CBAD-9B6F-C7BABBC2F119}"/>
              </a:ext>
            </a:extLst>
          </p:cNvPr>
          <p:cNvSpPr>
            <a:spLocks noGrp="1"/>
          </p:cNvSpPr>
          <p:nvPr>
            <p:ph type="title"/>
          </p:nvPr>
        </p:nvSpPr>
        <p:spPr>
          <a:xfrm>
            <a:off x="216647" y="216712"/>
            <a:ext cx="8577496" cy="906464"/>
          </a:xfrm>
        </p:spPr>
        <p:txBody>
          <a:bodyPr anchor="t"/>
          <a:lstStyle/>
          <a:p>
            <a:r>
              <a:rPr lang="en-US" dirty="0" err="1"/>
              <a:t>Serosurveillance</a:t>
            </a:r>
            <a:endParaRPr lang="en-US" dirty="0"/>
          </a:p>
        </p:txBody>
      </p:sp>
    </p:spTree>
    <p:extLst>
      <p:ext uri="{BB962C8B-B14F-4D97-AF65-F5344CB8AC3E}">
        <p14:creationId xmlns:p14="http://schemas.microsoft.com/office/powerpoint/2010/main" val="29769531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MB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B template" id="{A223EA94-3AE1-164F-A985-0A3F720D6340}" vid="{5935D384-6BC2-8E44-BBE5-8800542CF364}"/>
    </a:ext>
  </a:extLst>
</a:theme>
</file>

<file path=ppt/theme/theme4.xml><?xml version="1.0" encoding="utf-8"?>
<a:theme xmlns:a="http://schemas.openxmlformats.org/drawingml/2006/main" name="RetrospectVTI">
  <a:themeElements>
    <a:clrScheme name="Custom 1">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PIH Colors">
      <a:dk1>
        <a:srgbClr val="B0A69E"/>
      </a:dk1>
      <a:lt1>
        <a:srgbClr val="FFFFFF"/>
      </a:lt1>
      <a:dk2>
        <a:srgbClr val="555555"/>
      </a:dk2>
      <a:lt2>
        <a:srgbClr val="FAFCFF"/>
      </a:lt2>
      <a:accent1>
        <a:srgbClr val="FF9000"/>
      </a:accent1>
      <a:accent2>
        <a:srgbClr val="D15980"/>
      </a:accent2>
      <a:accent3>
        <a:srgbClr val="008EA0"/>
      </a:accent3>
      <a:accent4>
        <a:srgbClr val="F6BE00"/>
      </a:accent4>
      <a:accent5>
        <a:srgbClr val="323372"/>
      </a:accent5>
      <a:accent6>
        <a:srgbClr val="6B4119"/>
      </a:accent6>
      <a:hlink>
        <a:srgbClr val="216BA9"/>
      </a:hlink>
      <a:folHlink>
        <a:srgbClr val="1FB1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9980</TotalTime>
  <Words>7135</Words>
  <Application>Microsoft Macintosh PowerPoint</Application>
  <PresentationFormat>Widescreen</PresentationFormat>
  <Paragraphs>727</Paragraphs>
  <Slides>69</Slides>
  <Notes>28</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69</vt:i4>
      </vt:variant>
    </vt:vector>
  </HeadingPairs>
  <TitlesOfParts>
    <vt:vector size="90" baseType="lpstr">
      <vt:lpstr>Arial</vt:lpstr>
      <vt:lpstr>Calibri</vt:lpstr>
      <vt:lpstr>Calibri Bold</vt:lpstr>
      <vt:lpstr>Calibri Light</vt:lpstr>
      <vt:lpstr>Calibri Regular</vt:lpstr>
      <vt:lpstr>Century Gothic</vt:lpstr>
      <vt:lpstr>Georgia</vt:lpstr>
      <vt:lpstr>Gill Sans</vt:lpstr>
      <vt:lpstr>Helvetica</vt:lpstr>
      <vt:lpstr>Symbol</vt:lpstr>
      <vt:lpstr>Times</vt:lpstr>
      <vt:lpstr>Times New Roman</vt:lpstr>
      <vt:lpstr>Whitney Medium</vt:lpstr>
      <vt:lpstr>Wingdings</vt:lpstr>
      <vt:lpstr>1_Office Theme</vt:lpstr>
      <vt:lpstr>Custom Design</vt:lpstr>
      <vt:lpstr>IMB template</vt:lpstr>
      <vt:lpstr>RetrospectVTI</vt:lpstr>
      <vt:lpstr>Tema de Office</vt:lpstr>
      <vt:lpstr>Office Theme</vt:lpstr>
      <vt:lpstr>2_Office Theme</vt:lpstr>
      <vt:lpstr>Local responses to a global pandemic:  experiences from a collaborative partnership spanning nine countries </vt:lpstr>
      <vt:lpstr>PowerPoint Presentation</vt:lpstr>
      <vt:lpstr>PowerPoint Presentation</vt:lpstr>
      <vt:lpstr>PowerPoint Presentation</vt:lpstr>
      <vt:lpstr>PowerPoint Presentation</vt:lpstr>
      <vt:lpstr>The Global Health Delivery Partnership </vt:lpstr>
      <vt:lpstr>Cross-PIH site collaboration </vt:lpstr>
      <vt:lpstr>We implemented a variety of studies</vt:lpstr>
      <vt:lpstr>Serosurveillance</vt:lpstr>
      <vt:lpstr>Cohort studies</vt:lpstr>
      <vt:lpstr>Using routine health systems data</vt:lpstr>
      <vt:lpstr>How did the cross-site collaboration work?</vt:lpstr>
      <vt:lpstr>COVID-19 Multicountry Research Group</vt:lpstr>
      <vt:lpstr>PowerPoint Presentation</vt:lpstr>
      <vt:lpstr>The Impact of COVID-19 on Access to Cancer Care in Rwanda: A Retrospective Time-series Study Using Electronic Medical Records Data</vt:lpstr>
      <vt:lpstr>Background</vt:lpstr>
      <vt:lpstr>Butaro Cancer Center of Excellence (BCCOE)</vt:lpstr>
      <vt:lpstr>Methods</vt:lpstr>
      <vt:lpstr>Time series models of new patients and clinical visits attended in pre-COVID-19 (January 2016 – February 2020) and during the pandemic (March 2020 – July 2021)</vt:lpstr>
      <vt:lpstr>Time series models of scheduled appointments and timely visits as a percentage of scheduled appointments in pre-COVID-19 (January 2016 – February 2020) and during the pandemic (March 2020 – July 2021)</vt:lpstr>
      <vt:lpstr>Cumulative counts and estimated deviations of outcomes during the COVID-19 period (March 2020 – July 2021)</vt:lpstr>
      <vt:lpstr>Discussion</vt:lpstr>
      <vt:lpstr>Thank you!!</vt:lpstr>
      <vt:lpstr> Implementation and evolution of a community health worker-led COVID-19 contact tracing intervention in Chiapas, Mexico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 POR SU ATENCIÓN!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ACKNOWLEDGEMENT</vt:lpstr>
      <vt:lpstr>INTRODUCTION</vt:lpstr>
      <vt:lpstr>OBJECTIVE</vt:lpstr>
      <vt:lpstr>METHODS</vt:lpstr>
      <vt:lpstr>BASELINE DATA</vt:lpstr>
      <vt:lpstr>RESULTS</vt:lpstr>
      <vt:lpstr>SELECTED RESULTS REVIEW</vt:lpstr>
      <vt:lpstr>DISCUSSION</vt:lpstr>
      <vt:lpstr>CONCLUSION</vt:lpstr>
      <vt:lpstr>REFERENCE</vt:lpstr>
      <vt:lpstr>REFERENCE</vt:lpstr>
      <vt:lpstr>Integrating capacity building into our multisite research</vt:lpstr>
      <vt:lpstr>Acknowledgements</vt:lpstr>
      <vt:lpstr>Why integrated capacity building?</vt:lpstr>
      <vt:lpstr>Strategies for capacity building</vt:lpstr>
      <vt:lpstr>Informal</vt:lpstr>
      <vt:lpstr>Time series analysis course</vt:lpstr>
      <vt:lpstr>PowerPoint Presentation</vt:lpstr>
      <vt:lpstr>Writing workshop</vt:lpstr>
      <vt:lpstr>PowerPoint Presentation</vt:lpstr>
      <vt:lpstr>Lessons learned:</vt:lpstr>
      <vt:lpstr>Questions/Feedback?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routine health systems data for data-driven COVID-19 response</dc:title>
  <dc:creator>Fulcher, Isabel</dc:creator>
  <cp:lastModifiedBy>Fulcher, Isabel</cp:lastModifiedBy>
  <cp:revision>39</cp:revision>
  <dcterms:created xsi:type="dcterms:W3CDTF">2020-09-28T22:03:39Z</dcterms:created>
  <dcterms:modified xsi:type="dcterms:W3CDTF">2022-11-03T16:40:33Z</dcterms:modified>
</cp:coreProperties>
</file>